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96" r:id="rId3"/>
    <p:sldId id="295" r:id="rId4"/>
    <p:sldId id="363" r:id="rId5"/>
    <p:sldId id="362" r:id="rId6"/>
    <p:sldId id="364" r:id="rId7"/>
    <p:sldId id="365" r:id="rId8"/>
    <p:sldId id="366" r:id="rId9"/>
    <p:sldId id="336" r:id="rId10"/>
    <p:sldId id="343" r:id="rId11"/>
    <p:sldId id="302" r:id="rId12"/>
    <p:sldId id="303" r:id="rId13"/>
    <p:sldId id="313" r:id="rId14"/>
    <p:sldId id="314" r:id="rId15"/>
    <p:sldId id="315" r:id="rId16"/>
    <p:sldId id="316" r:id="rId17"/>
    <p:sldId id="317" r:id="rId18"/>
    <p:sldId id="318" r:id="rId19"/>
    <p:sldId id="305" r:id="rId20"/>
    <p:sldId id="306" r:id="rId21"/>
    <p:sldId id="323" r:id="rId22"/>
    <p:sldId id="324" r:id="rId23"/>
    <p:sldId id="308" r:id="rId24"/>
    <p:sldId id="326" r:id="rId25"/>
    <p:sldId id="310" r:id="rId26"/>
    <p:sldId id="329" r:id="rId27"/>
    <p:sldId id="344" r:id="rId28"/>
    <p:sldId id="337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32" r:id="rId45"/>
    <p:sldId id="331" r:id="rId46"/>
    <p:sldId id="360" r:id="rId47"/>
    <p:sldId id="334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ED925"/>
    <a:srgbClr val="FF7F00"/>
    <a:srgbClr val="6FB9D7"/>
    <a:srgbClr val="EC2C06"/>
    <a:srgbClr val="808080"/>
    <a:srgbClr val="969696"/>
    <a:srgbClr val="000000"/>
    <a:srgbClr val="3333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4660"/>
  </p:normalViewPr>
  <p:slideViewPr>
    <p:cSldViewPr>
      <p:cViewPr>
        <p:scale>
          <a:sx n="66" d="100"/>
          <a:sy n="66" d="100"/>
        </p:scale>
        <p:origin x="-13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8" Type="http://schemas.openxmlformats.org/officeDocument/2006/relationships/customXml" Target="../customXml/item4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Реалистичный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I курс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6.29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Интеллектуальный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I курс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Социальный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I курс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8.14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Конвенциональный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I курс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5.78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Предприимчивый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I курс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7.91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Артистичный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I курс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7.63</c:v>
                </c:pt>
              </c:numCache>
            </c:numRef>
          </c:val>
        </c:ser>
        <c:axId val="73012352"/>
        <c:axId val="73013888"/>
      </c:barChart>
      <c:catAx>
        <c:axId val="73012352"/>
        <c:scaling>
          <c:orientation val="minMax"/>
        </c:scaling>
        <c:axPos val="b"/>
        <c:tickLblPos val="nextTo"/>
        <c:crossAx val="73013888"/>
        <c:crosses val="autoZero"/>
        <c:auto val="1"/>
        <c:lblAlgn val="ctr"/>
        <c:lblOffset val="100"/>
      </c:catAx>
      <c:valAx>
        <c:axId val="73013888"/>
        <c:scaling>
          <c:orientation val="minMax"/>
        </c:scaling>
        <c:axPos val="l"/>
        <c:majorGridlines/>
        <c:numFmt formatCode="General" sourceLinked="1"/>
        <c:tickLblPos val="nextTo"/>
        <c:crossAx val="7301235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Реалистичный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IV курс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8.620000000000001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Интеллектуальный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IV курс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Социальный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IV курс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7.95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Конвенциональный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IV курс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Предприимчивый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IV курс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8.3800000000000008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Артистичный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IV курс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5.0999999999999996</c:v>
                </c:pt>
              </c:numCache>
            </c:numRef>
          </c:val>
        </c:ser>
        <c:axId val="78106624"/>
        <c:axId val="78108160"/>
      </c:barChart>
      <c:catAx>
        <c:axId val="78106624"/>
        <c:scaling>
          <c:orientation val="minMax"/>
        </c:scaling>
        <c:axPos val="b"/>
        <c:tickLblPos val="nextTo"/>
        <c:crossAx val="78108160"/>
        <c:crosses val="autoZero"/>
        <c:auto val="1"/>
        <c:lblAlgn val="ctr"/>
        <c:lblOffset val="100"/>
      </c:catAx>
      <c:valAx>
        <c:axId val="78108160"/>
        <c:scaling>
          <c:orientation val="minMax"/>
        </c:scaling>
        <c:axPos val="l"/>
        <c:majorGridlines/>
        <c:numFmt formatCode="General" sourceLinked="1"/>
        <c:tickLblPos val="nextTo"/>
        <c:crossAx val="7810662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5B757-79E0-4A53-B347-A41C022AA65F}" type="datetimeFigureOut">
              <a:rPr lang="ru-RU" smtClean="0"/>
              <a:pPr/>
              <a:t>22.08.2012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64530-750F-43F3-AF01-66069158E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50EAFC-61B0-4916-9A70-C6676495FB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EAFC-61B0-4916-9A70-C6676495FB9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gray">
          <a:xfrm>
            <a:off x="-9525" y="2997200"/>
            <a:ext cx="2205038" cy="2663825"/>
          </a:xfrm>
          <a:custGeom>
            <a:avLst/>
            <a:gdLst/>
            <a:ahLst/>
            <a:cxnLst>
              <a:cxn ang="0">
                <a:pos x="0" y="1678"/>
              </a:cxn>
              <a:cxn ang="0">
                <a:pos x="0" y="1134"/>
              </a:cxn>
              <a:cxn ang="0">
                <a:pos x="1406" y="0"/>
              </a:cxn>
              <a:cxn ang="0">
                <a:pos x="1406" y="91"/>
              </a:cxn>
              <a:cxn ang="0">
                <a:pos x="0" y="1678"/>
              </a:cxn>
            </a:cxnLst>
            <a:rect l="0" t="0" r="r" b="b"/>
            <a:pathLst>
              <a:path w="1406" h="1678">
                <a:moveTo>
                  <a:pt x="0" y="1678"/>
                </a:moveTo>
                <a:lnTo>
                  <a:pt x="0" y="1134"/>
                </a:lnTo>
                <a:lnTo>
                  <a:pt x="1406" y="0"/>
                </a:lnTo>
                <a:lnTo>
                  <a:pt x="1406" y="91"/>
                </a:lnTo>
                <a:lnTo>
                  <a:pt x="0" y="1678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103" name="Picture 7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447800" y="1782763"/>
            <a:ext cx="7359650" cy="1609725"/>
          </a:xfrm>
          <a:prstGeom prst="rect">
            <a:avLst/>
          </a:prstGeom>
          <a:noFill/>
        </p:spPr>
      </p:pic>
      <p:sp>
        <p:nvSpPr>
          <p:cNvPr id="4104" name="Freeform 8"/>
          <p:cNvSpPr>
            <a:spLocks/>
          </p:cNvSpPr>
          <p:nvPr/>
        </p:nvSpPr>
        <p:spPr bwMode="gray">
          <a:xfrm>
            <a:off x="568325" y="-9525"/>
            <a:ext cx="1784350" cy="6875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0" y="2"/>
              </a:cxn>
              <a:cxn ang="0">
                <a:pos x="1124" y="1373"/>
              </a:cxn>
              <a:cxn ang="0">
                <a:pos x="1124" y="2036"/>
              </a:cxn>
              <a:cxn ang="0">
                <a:pos x="889" y="4343"/>
              </a:cxn>
              <a:cxn ang="0">
                <a:pos x="526" y="4343"/>
              </a:cxn>
              <a:cxn ang="0">
                <a:pos x="1079" y="2031"/>
              </a:cxn>
              <a:cxn ang="0">
                <a:pos x="1079" y="1383"/>
              </a:cxn>
              <a:cxn ang="0">
                <a:pos x="0" y="0"/>
              </a:cxn>
            </a:cxnLst>
            <a:rect l="0" t="0" r="r" b="b"/>
            <a:pathLst>
              <a:path w="1124" h="4343">
                <a:moveTo>
                  <a:pt x="0" y="0"/>
                </a:moveTo>
                <a:lnTo>
                  <a:pt x="490" y="2"/>
                </a:lnTo>
                <a:lnTo>
                  <a:pt x="1124" y="1373"/>
                </a:lnTo>
                <a:lnTo>
                  <a:pt x="1124" y="2036"/>
                </a:lnTo>
                <a:lnTo>
                  <a:pt x="889" y="4343"/>
                </a:lnTo>
                <a:lnTo>
                  <a:pt x="526" y="4343"/>
                </a:lnTo>
                <a:lnTo>
                  <a:pt x="1079" y="2031"/>
                </a:lnTo>
                <a:lnTo>
                  <a:pt x="1079" y="13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5" name="Freeform 9"/>
          <p:cNvSpPr>
            <a:spLocks/>
          </p:cNvSpPr>
          <p:nvPr/>
        </p:nvSpPr>
        <p:spPr bwMode="gray">
          <a:xfrm>
            <a:off x="-12700" y="-9525"/>
            <a:ext cx="2392363" cy="6880225"/>
          </a:xfrm>
          <a:custGeom>
            <a:avLst/>
            <a:gdLst/>
            <a:ahLst/>
            <a:cxnLst>
              <a:cxn ang="0">
                <a:pos x="181" y="0"/>
              </a:cxn>
              <a:cxn ang="0">
                <a:pos x="1507" y="1379"/>
              </a:cxn>
              <a:cxn ang="0">
                <a:pos x="1507" y="2036"/>
              </a:cxn>
              <a:cxn ang="0">
                <a:pos x="727" y="4334"/>
              </a:cxn>
              <a:cxn ang="0">
                <a:pos x="2" y="4334"/>
              </a:cxn>
              <a:cxn ang="0">
                <a:pos x="2" y="4162"/>
              </a:cxn>
              <a:cxn ang="0">
                <a:pos x="1441" y="1936"/>
              </a:cxn>
              <a:cxn ang="0">
                <a:pos x="1441" y="1447"/>
              </a:cxn>
              <a:cxn ang="0">
                <a:pos x="8" y="434"/>
              </a:cxn>
              <a:cxn ang="0">
                <a:pos x="0" y="6"/>
              </a:cxn>
              <a:cxn ang="0">
                <a:pos x="181" y="0"/>
              </a:cxn>
            </a:cxnLst>
            <a:rect l="0" t="0" r="r" b="b"/>
            <a:pathLst>
              <a:path w="1507" h="4334">
                <a:moveTo>
                  <a:pt x="181" y="0"/>
                </a:moveTo>
                <a:lnTo>
                  <a:pt x="1507" y="1379"/>
                </a:lnTo>
                <a:lnTo>
                  <a:pt x="1507" y="2036"/>
                </a:lnTo>
                <a:lnTo>
                  <a:pt x="727" y="4334"/>
                </a:lnTo>
                <a:lnTo>
                  <a:pt x="2" y="4334"/>
                </a:lnTo>
                <a:lnTo>
                  <a:pt x="2" y="4162"/>
                </a:lnTo>
                <a:lnTo>
                  <a:pt x="1441" y="1936"/>
                </a:lnTo>
                <a:lnTo>
                  <a:pt x="1441" y="1447"/>
                </a:lnTo>
                <a:lnTo>
                  <a:pt x="8" y="434"/>
                </a:lnTo>
                <a:lnTo>
                  <a:pt x="0" y="6"/>
                </a:lnTo>
                <a:lnTo>
                  <a:pt x="181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6" name="Freeform 10"/>
          <p:cNvSpPr>
            <a:spLocks/>
          </p:cNvSpPr>
          <p:nvPr/>
        </p:nvSpPr>
        <p:spPr bwMode="gray">
          <a:xfrm>
            <a:off x="2557463" y="0"/>
            <a:ext cx="3022600" cy="6858000"/>
          </a:xfrm>
          <a:custGeom>
            <a:avLst/>
            <a:gdLst/>
            <a:ahLst/>
            <a:cxnLst>
              <a:cxn ang="0">
                <a:pos x="1904" y="0"/>
              </a:cxn>
              <a:cxn ang="0">
                <a:pos x="1178" y="0"/>
              </a:cxn>
              <a:cxn ang="0">
                <a:pos x="0" y="1342"/>
              </a:cxn>
              <a:cxn ang="0">
                <a:pos x="0" y="1950"/>
              </a:cxn>
              <a:cxn ang="0">
                <a:pos x="498" y="4354"/>
              </a:cxn>
              <a:cxn ang="0">
                <a:pos x="1088" y="4354"/>
              </a:cxn>
              <a:cxn ang="0">
                <a:pos x="44" y="1985"/>
              </a:cxn>
              <a:cxn ang="0">
                <a:pos x="44" y="1361"/>
              </a:cxn>
              <a:cxn ang="0">
                <a:pos x="1904" y="0"/>
              </a:cxn>
            </a:cxnLst>
            <a:rect l="0" t="0" r="r" b="b"/>
            <a:pathLst>
              <a:path w="1904" h="4354">
                <a:moveTo>
                  <a:pt x="1904" y="0"/>
                </a:moveTo>
                <a:lnTo>
                  <a:pt x="1178" y="0"/>
                </a:lnTo>
                <a:lnTo>
                  <a:pt x="0" y="1342"/>
                </a:lnTo>
                <a:lnTo>
                  <a:pt x="0" y="1950"/>
                </a:lnTo>
                <a:lnTo>
                  <a:pt x="498" y="4354"/>
                </a:lnTo>
                <a:lnTo>
                  <a:pt x="1088" y="4354"/>
                </a:lnTo>
                <a:lnTo>
                  <a:pt x="44" y="1985"/>
                </a:lnTo>
                <a:lnTo>
                  <a:pt x="44" y="1361"/>
                </a:lnTo>
                <a:lnTo>
                  <a:pt x="1904" y="0"/>
                </a:lnTo>
                <a:close/>
              </a:path>
            </a:pathLst>
          </a:custGeom>
          <a:solidFill>
            <a:srgbClr val="D3D3D3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7" name="Freeform 11"/>
          <p:cNvSpPr>
            <a:spLocks/>
          </p:cNvSpPr>
          <p:nvPr/>
        </p:nvSpPr>
        <p:spPr bwMode="gray">
          <a:xfrm>
            <a:off x="2959100" y="-14288"/>
            <a:ext cx="2711450" cy="1887538"/>
          </a:xfrm>
          <a:custGeom>
            <a:avLst/>
            <a:gdLst/>
            <a:ahLst/>
            <a:cxnLst>
              <a:cxn ang="0">
                <a:pos x="1708" y="1"/>
              </a:cxn>
              <a:cxn ang="0">
                <a:pos x="1379" y="0"/>
              </a:cxn>
              <a:cxn ang="0">
                <a:pos x="0" y="1189"/>
              </a:cxn>
              <a:cxn ang="0">
                <a:pos x="1708" y="1"/>
              </a:cxn>
            </a:cxnLst>
            <a:rect l="0" t="0" r="r" b="b"/>
            <a:pathLst>
              <a:path w="1708" h="1189">
                <a:moveTo>
                  <a:pt x="1708" y="1"/>
                </a:moveTo>
                <a:lnTo>
                  <a:pt x="1379" y="0"/>
                </a:lnTo>
                <a:lnTo>
                  <a:pt x="0" y="1189"/>
                </a:lnTo>
                <a:lnTo>
                  <a:pt x="1708" y="1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9" name="Freeform 13"/>
          <p:cNvSpPr>
            <a:spLocks/>
          </p:cNvSpPr>
          <p:nvPr/>
        </p:nvSpPr>
        <p:spPr bwMode="gray">
          <a:xfrm>
            <a:off x="2498725" y="-9525"/>
            <a:ext cx="6105525" cy="6867525"/>
          </a:xfrm>
          <a:custGeom>
            <a:avLst/>
            <a:gdLst/>
            <a:ahLst/>
            <a:cxnLst>
              <a:cxn ang="0">
                <a:pos x="3665" y="0"/>
              </a:cxn>
              <a:cxn ang="0">
                <a:pos x="2122" y="0"/>
              </a:cxn>
              <a:cxn ang="0">
                <a:pos x="0" y="1339"/>
              </a:cxn>
              <a:cxn ang="0">
                <a:pos x="0" y="1950"/>
              </a:cxn>
              <a:cxn ang="0">
                <a:pos x="1215" y="4354"/>
              </a:cxn>
              <a:cxn ang="0">
                <a:pos x="1941" y="4354"/>
              </a:cxn>
              <a:cxn ang="0">
                <a:pos x="72" y="1877"/>
              </a:cxn>
              <a:cxn ang="0">
                <a:pos x="72" y="1361"/>
              </a:cxn>
              <a:cxn ang="0">
                <a:pos x="3846" y="0"/>
              </a:cxn>
              <a:cxn ang="0">
                <a:pos x="2122" y="0"/>
              </a:cxn>
            </a:cxnLst>
            <a:rect l="0" t="0" r="r" b="b"/>
            <a:pathLst>
              <a:path w="3846" h="4354">
                <a:moveTo>
                  <a:pt x="3665" y="0"/>
                </a:moveTo>
                <a:lnTo>
                  <a:pt x="2122" y="0"/>
                </a:lnTo>
                <a:lnTo>
                  <a:pt x="0" y="1339"/>
                </a:lnTo>
                <a:lnTo>
                  <a:pt x="0" y="1950"/>
                </a:lnTo>
                <a:lnTo>
                  <a:pt x="1215" y="4354"/>
                </a:lnTo>
                <a:lnTo>
                  <a:pt x="1941" y="4354"/>
                </a:lnTo>
                <a:lnTo>
                  <a:pt x="72" y="1877"/>
                </a:lnTo>
                <a:lnTo>
                  <a:pt x="72" y="1361"/>
                </a:lnTo>
                <a:lnTo>
                  <a:pt x="3846" y="0"/>
                </a:lnTo>
                <a:lnTo>
                  <a:pt x="2122" y="0"/>
                </a:lnTo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10" name="Freeform 14"/>
          <p:cNvSpPr>
            <a:spLocks/>
          </p:cNvSpPr>
          <p:nvPr/>
        </p:nvSpPr>
        <p:spPr bwMode="gray">
          <a:xfrm>
            <a:off x="-9525" y="185738"/>
            <a:ext cx="2246313" cy="5984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15" y="1197"/>
              </a:cxn>
              <a:cxn ang="0">
                <a:pos x="1415" y="1862"/>
              </a:cxn>
              <a:cxn ang="0">
                <a:pos x="0" y="3770"/>
              </a:cxn>
              <a:cxn ang="0">
                <a:pos x="0" y="3272"/>
              </a:cxn>
              <a:cxn ang="0">
                <a:pos x="1376" y="1801"/>
              </a:cxn>
              <a:cxn ang="0">
                <a:pos x="1376" y="1272"/>
              </a:cxn>
              <a:cxn ang="0">
                <a:pos x="6" y="962"/>
              </a:cxn>
              <a:cxn ang="0">
                <a:pos x="0" y="0"/>
              </a:cxn>
            </a:cxnLst>
            <a:rect l="0" t="0" r="r" b="b"/>
            <a:pathLst>
              <a:path w="1415" h="3770">
                <a:moveTo>
                  <a:pt x="0" y="0"/>
                </a:moveTo>
                <a:lnTo>
                  <a:pt x="1415" y="1197"/>
                </a:lnTo>
                <a:lnTo>
                  <a:pt x="1415" y="1862"/>
                </a:lnTo>
                <a:lnTo>
                  <a:pt x="0" y="3770"/>
                </a:lnTo>
                <a:lnTo>
                  <a:pt x="0" y="3272"/>
                </a:lnTo>
                <a:lnTo>
                  <a:pt x="1376" y="1801"/>
                </a:lnTo>
                <a:lnTo>
                  <a:pt x="1376" y="1272"/>
                </a:lnTo>
                <a:lnTo>
                  <a:pt x="6" y="9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11" name="Freeform 15"/>
          <p:cNvSpPr>
            <a:spLocks/>
          </p:cNvSpPr>
          <p:nvPr/>
        </p:nvSpPr>
        <p:spPr bwMode="gray">
          <a:xfrm>
            <a:off x="2608263" y="642938"/>
            <a:ext cx="6540500" cy="6215062"/>
          </a:xfrm>
          <a:custGeom>
            <a:avLst/>
            <a:gdLst/>
            <a:ahLst/>
            <a:cxnLst>
              <a:cxn ang="0">
                <a:pos x="4115" y="0"/>
              </a:cxn>
              <a:cxn ang="0">
                <a:pos x="4120" y="500"/>
              </a:cxn>
              <a:cxn ang="0">
                <a:pos x="61" y="1059"/>
              </a:cxn>
              <a:cxn ang="0">
                <a:pos x="61" y="1466"/>
              </a:cxn>
              <a:cxn ang="0">
                <a:pos x="2419" y="3915"/>
              </a:cxn>
              <a:cxn ang="0">
                <a:pos x="1830" y="3915"/>
              </a:cxn>
              <a:cxn ang="0">
                <a:pos x="0" y="1449"/>
              </a:cxn>
              <a:cxn ang="0">
                <a:pos x="0" y="967"/>
              </a:cxn>
              <a:cxn ang="0">
                <a:pos x="4115" y="0"/>
              </a:cxn>
            </a:cxnLst>
            <a:rect l="0" t="0" r="r" b="b"/>
            <a:pathLst>
              <a:path w="4120" h="3915">
                <a:moveTo>
                  <a:pt x="4115" y="0"/>
                </a:moveTo>
                <a:lnTo>
                  <a:pt x="4120" y="500"/>
                </a:lnTo>
                <a:lnTo>
                  <a:pt x="61" y="1059"/>
                </a:lnTo>
                <a:lnTo>
                  <a:pt x="61" y="1466"/>
                </a:lnTo>
                <a:lnTo>
                  <a:pt x="2419" y="3915"/>
                </a:lnTo>
                <a:lnTo>
                  <a:pt x="1830" y="3915"/>
                </a:lnTo>
                <a:lnTo>
                  <a:pt x="0" y="1449"/>
                </a:lnTo>
                <a:lnTo>
                  <a:pt x="0" y="967"/>
                </a:lnTo>
                <a:lnTo>
                  <a:pt x="4115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12" name="Freeform 16"/>
          <p:cNvSpPr>
            <a:spLocks/>
          </p:cNvSpPr>
          <p:nvPr/>
        </p:nvSpPr>
        <p:spPr bwMode="gray">
          <a:xfrm>
            <a:off x="2586038" y="-17463"/>
            <a:ext cx="6557962" cy="6875463"/>
          </a:xfrm>
          <a:custGeom>
            <a:avLst/>
            <a:gdLst/>
            <a:ahLst/>
            <a:cxnLst>
              <a:cxn ang="0">
                <a:pos x="4131" y="0"/>
              </a:cxn>
              <a:cxn ang="0">
                <a:pos x="4126" y="494"/>
              </a:cxn>
              <a:cxn ang="0">
                <a:pos x="55" y="1404"/>
              </a:cxn>
              <a:cxn ang="0">
                <a:pos x="55" y="1853"/>
              </a:cxn>
              <a:cxn ang="0">
                <a:pos x="3156" y="4348"/>
              </a:cxn>
              <a:cxn ang="0">
                <a:pos x="2067" y="4348"/>
              </a:cxn>
              <a:cxn ang="0">
                <a:pos x="0" y="1882"/>
              </a:cxn>
              <a:cxn ang="0">
                <a:pos x="0" y="1355"/>
              </a:cxn>
              <a:cxn ang="0">
                <a:pos x="3615" y="0"/>
              </a:cxn>
              <a:cxn ang="0">
                <a:pos x="4131" y="0"/>
              </a:cxn>
            </a:cxnLst>
            <a:rect l="0" t="0" r="r" b="b"/>
            <a:pathLst>
              <a:path w="4131" h="4348">
                <a:moveTo>
                  <a:pt x="4131" y="0"/>
                </a:moveTo>
                <a:lnTo>
                  <a:pt x="4126" y="494"/>
                </a:lnTo>
                <a:lnTo>
                  <a:pt x="55" y="1404"/>
                </a:lnTo>
                <a:lnTo>
                  <a:pt x="55" y="1853"/>
                </a:lnTo>
                <a:lnTo>
                  <a:pt x="3156" y="4348"/>
                </a:lnTo>
                <a:lnTo>
                  <a:pt x="2067" y="4348"/>
                </a:lnTo>
                <a:lnTo>
                  <a:pt x="0" y="1882"/>
                </a:lnTo>
                <a:lnTo>
                  <a:pt x="0" y="1355"/>
                </a:lnTo>
                <a:lnTo>
                  <a:pt x="3615" y="0"/>
                </a:lnTo>
                <a:lnTo>
                  <a:pt x="413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13" name="Freeform 17"/>
          <p:cNvSpPr>
            <a:spLocks/>
          </p:cNvSpPr>
          <p:nvPr/>
        </p:nvSpPr>
        <p:spPr bwMode="gray">
          <a:xfrm>
            <a:off x="2771775" y="-26988"/>
            <a:ext cx="5761038" cy="2087563"/>
          </a:xfrm>
          <a:custGeom>
            <a:avLst/>
            <a:gdLst/>
            <a:ahLst/>
            <a:cxnLst>
              <a:cxn ang="0">
                <a:pos x="0" y="1315"/>
              </a:cxn>
              <a:cxn ang="0">
                <a:pos x="2858" y="0"/>
              </a:cxn>
              <a:cxn ang="0">
                <a:pos x="3629" y="0"/>
              </a:cxn>
              <a:cxn ang="0">
                <a:pos x="0" y="1315"/>
              </a:cxn>
            </a:cxnLst>
            <a:rect l="0" t="0" r="r" b="b"/>
            <a:pathLst>
              <a:path w="3629" h="1315">
                <a:moveTo>
                  <a:pt x="0" y="1315"/>
                </a:moveTo>
                <a:lnTo>
                  <a:pt x="2858" y="0"/>
                </a:lnTo>
                <a:lnTo>
                  <a:pt x="3629" y="0"/>
                </a:lnTo>
                <a:lnTo>
                  <a:pt x="0" y="1315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14" name="Freeform 18"/>
          <p:cNvSpPr>
            <a:spLocks/>
          </p:cNvSpPr>
          <p:nvPr/>
        </p:nvSpPr>
        <p:spPr bwMode="gray">
          <a:xfrm>
            <a:off x="2555875" y="2924175"/>
            <a:ext cx="3384550" cy="3944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32" y="2495"/>
              </a:cxn>
              <a:cxn ang="0">
                <a:pos x="1814" y="2495"/>
              </a:cxn>
              <a:cxn ang="0">
                <a:pos x="0" y="0"/>
              </a:cxn>
            </a:cxnLst>
            <a:rect l="0" t="0" r="r" b="b"/>
            <a:pathLst>
              <a:path w="2132" h="2495">
                <a:moveTo>
                  <a:pt x="0" y="0"/>
                </a:moveTo>
                <a:lnTo>
                  <a:pt x="2132" y="2495"/>
                </a:lnTo>
                <a:lnTo>
                  <a:pt x="1814" y="24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5001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0" name="Freeform 24"/>
          <p:cNvSpPr>
            <a:spLocks/>
          </p:cNvSpPr>
          <p:nvPr/>
        </p:nvSpPr>
        <p:spPr bwMode="gray">
          <a:xfrm>
            <a:off x="-19050" y="180975"/>
            <a:ext cx="2262188" cy="1914525"/>
          </a:xfrm>
          <a:custGeom>
            <a:avLst/>
            <a:gdLst/>
            <a:ahLst/>
            <a:cxnLst>
              <a:cxn ang="0">
                <a:pos x="1425" y="1206"/>
              </a:cxn>
              <a:cxn ang="0">
                <a:pos x="0" y="0"/>
              </a:cxn>
              <a:cxn ang="0">
                <a:pos x="0" y="186"/>
              </a:cxn>
              <a:cxn ang="0">
                <a:pos x="1425" y="1206"/>
              </a:cxn>
            </a:cxnLst>
            <a:rect l="0" t="0" r="r" b="b"/>
            <a:pathLst>
              <a:path w="1425" h="1206">
                <a:moveTo>
                  <a:pt x="1425" y="1206"/>
                </a:moveTo>
                <a:lnTo>
                  <a:pt x="0" y="0"/>
                </a:lnTo>
                <a:lnTo>
                  <a:pt x="0" y="186"/>
                </a:lnTo>
                <a:lnTo>
                  <a:pt x="1425" y="1206"/>
                </a:lnTo>
                <a:close/>
              </a:path>
            </a:pathLst>
          </a:custGeom>
          <a:solidFill>
            <a:srgbClr val="333333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1" name="Freeform 25"/>
          <p:cNvSpPr>
            <a:spLocks/>
          </p:cNvSpPr>
          <p:nvPr/>
        </p:nvSpPr>
        <p:spPr bwMode="gray">
          <a:xfrm>
            <a:off x="-12700" y="3105150"/>
            <a:ext cx="2327275" cy="3762375"/>
          </a:xfrm>
          <a:custGeom>
            <a:avLst/>
            <a:gdLst/>
            <a:ahLst/>
            <a:cxnLst>
              <a:cxn ang="0">
                <a:pos x="0" y="2248"/>
              </a:cxn>
              <a:cxn ang="0">
                <a:pos x="1466" y="0"/>
              </a:cxn>
              <a:cxn ang="0">
                <a:pos x="194" y="2370"/>
              </a:cxn>
              <a:cxn ang="0">
                <a:pos x="4" y="2364"/>
              </a:cxn>
              <a:cxn ang="0">
                <a:pos x="0" y="2248"/>
              </a:cxn>
            </a:cxnLst>
            <a:rect l="0" t="0" r="r" b="b"/>
            <a:pathLst>
              <a:path w="1466" h="2370">
                <a:moveTo>
                  <a:pt x="0" y="2248"/>
                </a:moveTo>
                <a:lnTo>
                  <a:pt x="1466" y="0"/>
                </a:lnTo>
                <a:lnTo>
                  <a:pt x="194" y="2370"/>
                </a:lnTo>
                <a:lnTo>
                  <a:pt x="4" y="2364"/>
                </a:lnTo>
                <a:lnTo>
                  <a:pt x="0" y="2248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22" name="Freeform 26"/>
          <p:cNvSpPr>
            <a:spLocks/>
          </p:cNvSpPr>
          <p:nvPr/>
        </p:nvSpPr>
        <p:spPr bwMode="gray">
          <a:xfrm>
            <a:off x="-9525" y="1403350"/>
            <a:ext cx="2317750" cy="526573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6" y="643"/>
              </a:cxn>
              <a:cxn ang="0">
                <a:pos x="1410" y="564"/>
              </a:cxn>
              <a:cxn ang="0">
                <a:pos x="1410" y="1049"/>
              </a:cxn>
              <a:cxn ang="0">
                <a:pos x="0" y="2852"/>
              </a:cxn>
              <a:cxn ang="0">
                <a:pos x="0" y="3317"/>
              </a:cxn>
              <a:cxn ang="0">
                <a:pos x="1460" y="1062"/>
              </a:cxn>
              <a:cxn ang="0">
                <a:pos x="1460" y="505"/>
              </a:cxn>
              <a:cxn ang="0">
                <a:pos x="6" y="0"/>
              </a:cxn>
            </a:cxnLst>
            <a:rect l="0" t="0" r="r" b="b"/>
            <a:pathLst>
              <a:path w="1460" h="3317">
                <a:moveTo>
                  <a:pt x="6" y="0"/>
                </a:moveTo>
                <a:lnTo>
                  <a:pt x="6" y="643"/>
                </a:lnTo>
                <a:lnTo>
                  <a:pt x="1410" y="564"/>
                </a:lnTo>
                <a:lnTo>
                  <a:pt x="1410" y="1049"/>
                </a:lnTo>
                <a:lnTo>
                  <a:pt x="0" y="2852"/>
                </a:lnTo>
                <a:lnTo>
                  <a:pt x="0" y="3317"/>
                </a:lnTo>
                <a:lnTo>
                  <a:pt x="1460" y="1062"/>
                </a:lnTo>
                <a:lnTo>
                  <a:pt x="1460" y="505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4132" name="Group 36"/>
          <p:cNvGrpSpPr>
            <a:grpSpLocks/>
          </p:cNvGrpSpPr>
          <p:nvPr userDrawn="1"/>
        </p:nvGrpSpPr>
        <p:grpSpPr bwMode="auto">
          <a:xfrm>
            <a:off x="0" y="-19050"/>
            <a:ext cx="9153525" cy="6886575"/>
            <a:chOff x="0" y="0"/>
            <a:chExt cx="5760" cy="4326"/>
          </a:xfrm>
        </p:grpSpPr>
        <p:pic>
          <p:nvPicPr>
            <p:cNvPr id="4131" name="Picture 35" descr="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0" y="0"/>
              <a:ext cx="5760" cy="4326"/>
            </a:xfrm>
            <a:prstGeom prst="rect">
              <a:avLst/>
            </a:prstGeom>
            <a:noFill/>
          </p:spPr>
        </p:pic>
        <p:sp>
          <p:nvSpPr>
            <p:cNvPr id="4123" name="Rectangle 27"/>
            <p:cNvSpPr>
              <a:spLocks noChangeArrowheads="1"/>
            </p:cNvSpPr>
            <p:nvPr userDrawn="1"/>
          </p:nvSpPr>
          <p:spPr bwMode="gray">
            <a:xfrm>
              <a:off x="212" y="462"/>
              <a:ext cx="5334" cy="3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115" name="Picture 19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3000364" y="2500306"/>
            <a:ext cx="415925" cy="41592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0100" y="3357562"/>
            <a:ext cx="7772400" cy="885825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0562" y="2643182"/>
            <a:ext cx="4129088" cy="457200"/>
          </a:xfrm>
        </p:spPr>
        <p:txBody>
          <a:bodyPr/>
          <a:lstStyle>
            <a:lvl1pPr marL="0" indent="0" algn="dist">
              <a:buFontTx/>
              <a:buNone/>
              <a:defRPr sz="2000" b="1">
                <a:solidFill>
                  <a:srgbClr val="777777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2AC11AF-823B-4888-9E54-353D462D961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46" name="Rectangle 50"/>
          <p:cNvSpPr>
            <a:spLocks noChangeArrowheads="1"/>
          </p:cNvSpPr>
          <p:nvPr/>
        </p:nvSpPr>
        <p:spPr bwMode="gray">
          <a:xfrm>
            <a:off x="341313" y="722313"/>
            <a:ext cx="8478837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28714-51A1-49BD-8DAC-D91901EFB9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611E2-C242-433D-83B9-3BC8DBE6EA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630237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83325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83325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83325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B85B0970-857F-46D0-A839-3FD2D7E6F2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F1E15-AEBB-44E8-817F-9F2A800DA3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F347D-84CA-4112-955B-8600612476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73103-2B87-4C7D-90F2-B6770D777E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7B299-A212-4120-8ECF-F05D483520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D8619-5A74-4595-A46A-6C127CB7A9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F081D-F03E-4BAE-8A63-80BC5244E9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346EB-3B0A-4684-977F-E71004744A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DF51C-EB88-468D-BD84-D5F30A4820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 9"/>
          <p:cNvSpPr>
            <a:spLocks/>
          </p:cNvSpPr>
          <p:nvPr/>
        </p:nvSpPr>
        <p:spPr bwMode="gray">
          <a:xfrm>
            <a:off x="7658100" y="0"/>
            <a:ext cx="1104900" cy="6848475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528" y="444"/>
              </a:cxn>
              <a:cxn ang="0">
                <a:pos x="696" y="960"/>
              </a:cxn>
              <a:cxn ang="0">
                <a:pos x="426" y="4314"/>
              </a:cxn>
              <a:cxn ang="0">
                <a:pos x="108" y="4314"/>
              </a:cxn>
              <a:cxn ang="0">
                <a:pos x="648" y="960"/>
              </a:cxn>
              <a:cxn ang="0">
                <a:pos x="456" y="432"/>
              </a:cxn>
              <a:cxn ang="0">
                <a:pos x="0" y="0"/>
              </a:cxn>
              <a:cxn ang="0">
                <a:pos x="312" y="0"/>
              </a:cxn>
            </a:cxnLst>
            <a:rect l="0" t="0" r="r" b="b"/>
            <a:pathLst>
              <a:path w="696" h="4314">
                <a:moveTo>
                  <a:pt x="312" y="0"/>
                </a:moveTo>
                <a:lnTo>
                  <a:pt x="528" y="444"/>
                </a:lnTo>
                <a:lnTo>
                  <a:pt x="696" y="960"/>
                </a:lnTo>
                <a:lnTo>
                  <a:pt x="426" y="4314"/>
                </a:lnTo>
                <a:lnTo>
                  <a:pt x="108" y="4314"/>
                </a:lnTo>
                <a:lnTo>
                  <a:pt x="648" y="960"/>
                </a:lnTo>
                <a:lnTo>
                  <a:pt x="456" y="432"/>
                </a:lnTo>
                <a:lnTo>
                  <a:pt x="0" y="0"/>
                </a:lnTo>
                <a:lnTo>
                  <a:pt x="312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1066800" y="0"/>
            <a:ext cx="754380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36" y="0"/>
              </a:cxn>
              <a:cxn ang="0">
                <a:pos x="4590" y="450"/>
              </a:cxn>
              <a:cxn ang="0">
                <a:pos x="4752" y="972"/>
              </a:cxn>
              <a:cxn ang="0">
                <a:pos x="3600" y="4320"/>
              </a:cxn>
              <a:cxn ang="0">
                <a:pos x="3312" y="4320"/>
              </a:cxn>
              <a:cxn ang="0">
                <a:pos x="4712" y="994"/>
              </a:cxn>
              <a:cxn ang="0">
                <a:pos x="4518" y="524"/>
              </a:cxn>
              <a:cxn ang="0">
                <a:pos x="0" y="0"/>
              </a:cxn>
            </a:cxnLst>
            <a:rect l="0" t="0" r="r" b="b"/>
            <a:pathLst>
              <a:path w="4752" h="4320">
                <a:moveTo>
                  <a:pt x="0" y="0"/>
                </a:moveTo>
                <a:lnTo>
                  <a:pt x="1536" y="0"/>
                </a:lnTo>
                <a:lnTo>
                  <a:pt x="4590" y="450"/>
                </a:lnTo>
                <a:lnTo>
                  <a:pt x="4752" y="972"/>
                </a:lnTo>
                <a:lnTo>
                  <a:pt x="3600" y="4320"/>
                </a:lnTo>
                <a:lnTo>
                  <a:pt x="3312" y="4320"/>
                </a:lnTo>
                <a:lnTo>
                  <a:pt x="4712" y="994"/>
                </a:lnTo>
                <a:lnTo>
                  <a:pt x="4518" y="5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5" name="Freeform 11"/>
          <p:cNvSpPr>
            <a:spLocks/>
          </p:cNvSpPr>
          <p:nvPr/>
        </p:nvSpPr>
        <p:spPr bwMode="gray">
          <a:xfrm>
            <a:off x="5486400" y="1657350"/>
            <a:ext cx="2990850" cy="5200650"/>
          </a:xfrm>
          <a:custGeom>
            <a:avLst/>
            <a:gdLst/>
            <a:ahLst/>
            <a:cxnLst>
              <a:cxn ang="0">
                <a:pos x="384" y="3276"/>
              </a:cxn>
              <a:cxn ang="0">
                <a:pos x="1884" y="0"/>
              </a:cxn>
              <a:cxn ang="0">
                <a:pos x="0" y="3276"/>
              </a:cxn>
              <a:cxn ang="0">
                <a:pos x="384" y="3276"/>
              </a:cxn>
            </a:cxnLst>
            <a:rect l="0" t="0" r="r" b="b"/>
            <a:pathLst>
              <a:path w="1884" h="3276">
                <a:moveTo>
                  <a:pt x="384" y="3276"/>
                </a:moveTo>
                <a:lnTo>
                  <a:pt x="1884" y="0"/>
                </a:lnTo>
                <a:lnTo>
                  <a:pt x="0" y="3276"/>
                </a:lnTo>
                <a:lnTo>
                  <a:pt x="384" y="3276"/>
                </a:lnTo>
                <a:close/>
              </a:path>
            </a:pathLst>
          </a:custGeom>
          <a:solidFill>
            <a:srgbClr val="E0E0E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6" name="Freeform 12"/>
          <p:cNvSpPr>
            <a:spLocks/>
          </p:cNvSpPr>
          <p:nvPr/>
        </p:nvSpPr>
        <p:spPr bwMode="gray">
          <a:xfrm>
            <a:off x="3429000" y="0"/>
            <a:ext cx="5172075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82" y="475"/>
              </a:cxn>
              <a:cxn ang="0">
                <a:pos x="3210" y="936"/>
              </a:cxn>
              <a:cxn ang="0">
                <a:pos x="1728" y="4320"/>
              </a:cxn>
              <a:cxn ang="0">
                <a:pos x="1872" y="4320"/>
              </a:cxn>
              <a:cxn ang="0">
                <a:pos x="3258" y="912"/>
              </a:cxn>
              <a:cxn ang="0">
                <a:pos x="3120" y="432"/>
              </a:cxn>
              <a:cxn ang="0">
                <a:pos x="1296" y="0"/>
              </a:cxn>
              <a:cxn ang="0">
                <a:pos x="0" y="0"/>
              </a:cxn>
            </a:cxnLst>
            <a:rect l="0" t="0" r="r" b="b"/>
            <a:pathLst>
              <a:path w="3258" h="4320">
                <a:moveTo>
                  <a:pt x="0" y="0"/>
                </a:moveTo>
                <a:lnTo>
                  <a:pt x="3082" y="475"/>
                </a:lnTo>
                <a:lnTo>
                  <a:pt x="3210" y="936"/>
                </a:lnTo>
                <a:lnTo>
                  <a:pt x="1728" y="4320"/>
                </a:lnTo>
                <a:lnTo>
                  <a:pt x="1872" y="4320"/>
                </a:lnTo>
                <a:lnTo>
                  <a:pt x="3258" y="912"/>
                </a:lnTo>
                <a:lnTo>
                  <a:pt x="3120" y="432"/>
                </a:lnTo>
                <a:lnTo>
                  <a:pt x="12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8" name="Freeform 14"/>
          <p:cNvSpPr>
            <a:spLocks/>
          </p:cNvSpPr>
          <p:nvPr/>
        </p:nvSpPr>
        <p:spPr bwMode="gray">
          <a:xfrm>
            <a:off x="8382000" y="0"/>
            <a:ext cx="762000" cy="11430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96"/>
              </a:cxn>
              <a:cxn ang="0">
                <a:pos x="354" y="690"/>
              </a:cxn>
              <a:cxn ang="0">
                <a:pos x="480" y="720"/>
              </a:cxn>
              <a:cxn ang="0">
                <a:pos x="480" y="576"/>
              </a:cxn>
              <a:cxn ang="0">
                <a:pos x="48" y="96"/>
              </a:cxn>
              <a:cxn ang="0">
                <a:pos x="89" y="0"/>
              </a:cxn>
              <a:cxn ang="0">
                <a:pos x="48" y="0"/>
              </a:cxn>
            </a:cxnLst>
            <a:rect l="0" t="0" r="r" b="b"/>
            <a:pathLst>
              <a:path w="480" h="720">
                <a:moveTo>
                  <a:pt x="48" y="0"/>
                </a:moveTo>
                <a:lnTo>
                  <a:pt x="0" y="96"/>
                </a:lnTo>
                <a:lnTo>
                  <a:pt x="354" y="690"/>
                </a:lnTo>
                <a:lnTo>
                  <a:pt x="480" y="720"/>
                </a:lnTo>
                <a:lnTo>
                  <a:pt x="480" y="576"/>
                </a:lnTo>
                <a:lnTo>
                  <a:pt x="48" y="96"/>
                </a:lnTo>
                <a:lnTo>
                  <a:pt x="89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9" name="Freeform 15"/>
          <p:cNvSpPr>
            <a:spLocks/>
          </p:cNvSpPr>
          <p:nvPr/>
        </p:nvSpPr>
        <p:spPr bwMode="gray">
          <a:xfrm>
            <a:off x="8610600" y="228600"/>
            <a:ext cx="533400" cy="533400"/>
          </a:xfrm>
          <a:custGeom>
            <a:avLst/>
            <a:gdLst/>
            <a:ahLst/>
            <a:cxnLst>
              <a:cxn ang="0">
                <a:pos x="336" y="336"/>
              </a:cxn>
              <a:cxn ang="0">
                <a:pos x="0" y="0"/>
              </a:cxn>
              <a:cxn ang="0">
                <a:pos x="336" y="240"/>
              </a:cxn>
              <a:cxn ang="0">
                <a:pos x="336" y="336"/>
              </a:cxn>
            </a:cxnLst>
            <a:rect l="0" t="0" r="r" b="b"/>
            <a:pathLst>
              <a:path w="336" h="336">
                <a:moveTo>
                  <a:pt x="336" y="336"/>
                </a:moveTo>
                <a:lnTo>
                  <a:pt x="0" y="0"/>
                </a:lnTo>
                <a:lnTo>
                  <a:pt x="336" y="240"/>
                </a:lnTo>
                <a:lnTo>
                  <a:pt x="336" y="33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073" name="Group 49"/>
          <p:cNvGrpSpPr>
            <a:grpSpLocks/>
          </p:cNvGrpSpPr>
          <p:nvPr/>
        </p:nvGrpSpPr>
        <p:grpSpPr bwMode="auto">
          <a:xfrm>
            <a:off x="5562600" y="0"/>
            <a:ext cx="3267075" cy="6858000"/>
            <a:chOff x="3504" y="0"/>
            <a:chExt cx="2058" cy="4320"/>
          </a:xfrm>
        </p:grpSpPr>
        <p:sp>
          <p:nvSpPr>
            <p:cNvPr id="1037" name="Freeform 13"/>
            <p:cNvSpPr>
              <a:spLocks/>
            </p:cNvSpPr>
            <p:nvPr userDrawn="1"/>
          </p:nvSpPr>
          <p:spPr bwMode="gray">
            <a:xfrm>
              <a:off x="3504" y="0"/>
              <a:ext cx="2058" cy="4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6" y="0"/>
                </a:cxn>
                <a:cxn ang="0">
                  <a:pos x="1854" y="402"/>
                </a:cxn>
                <a:cxn ang="0">
                  <a:pos x="2058" y="972"/>
                </a:cxn>
                <a:cxn ang="0">
                  <a:pos x="1296" y="4320"/>
                </a:cxn>
                <a:cxn ang="0">
                  <a:pos x="720" y="4320"/>
                </a:cxn>
                <a:cxn ang="0">
                  <a:pos x="1920" y="912"/>
                </a:cxn>
                <a:cxn ang="0">
                  <a:pos x="1776" y="432"/>
                </a:cxn>
                <a:cxn ang="0">
                  <a:pos x="0" y="0"/>
                </a:cxn>
              </a:cxnLst>
              <a:rect l="0" t="0" r="r" b="b"/>
              <a:pathLst>
                <a:path w="2058" h="4320">
                  <a:moveTo>
                    <a:pt x="0" y="0"/>
                  </a:moveTo>
                  <a:lnTo>
                    <a:pt x="1056" y="0"/>
                  </a:lnTo>
                  <a:lnTo>
                    <a:pt x="1854" y="402"/>
                  </a:lnTo>
                  <a:lnTo>
                    <a:pt x="2058" y="972"/>
                  </a:lnTo>
                  <a:lnTo>
                    <a:pt x="1296" y="4320"/>
                  </a:lnTo>
                  <a:lnTo>
                    <a:pt x="720" y="4320"/>
                  </a:lnTo>
                  <a:lnTo>
                    <a:pt x="1920" y="912"/>
                  </a:lnTo>
                  <a:lnTo>
                    <a:pt x="1776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gray">
            <a:xfrm>
              <a:off x="4217" y="1056"/>
              <a:ext cx="1152" cy="3264"/>
            </a:xfrm>
            <a:custGeom>
              <a:avLst/>
              <a:gdLst/>
              <a:ahLst/>
              <a:cxnLst>
                <a:cxn ang="0">
                  <a:pos x="0" y="3264"/>
                </a:cxn>
                <a:cxn ang="0">
                  <a:pos x="1152" y="0"/>
                </a:cxn>
                <a:cxn ang="0">
                  <a:pos x="96" y="3264"/>
                </a:cxn>
                <a:cxn ang="0">
                  <a:pos x="0" y="3264"/>
                </a:cxn>
              </a:cxnLst>
              <a:rect l="0" t="0" r="r" b="b"/>
              <a:pathLst>
                <a:path w="1152" h="3264">
                  <a:moveTo>
                    <a:pt x="0" y="3264"/>
                  </a:moveTo>
                  <a:lnTo>
                    <a:pt x="1152" y="0"/>
                  </a:lnTo>
                  <a:lnTo>
                    <a:pt x="96" y="3264"/>
                  </a:lnTo>
                  <a:lnTo>
                    <a:pt x="0" y="3264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46" name="Group 22"/>
          <p:cNvGrpSpPr>
            <a:grpSpLocks/>
          </p:cNvGrpSpPr>
          <p:nvPr/>
        </p:nvGrpSpPr>
        <p:grpSpPr bwMode="auto">
          <a:xfrm>
            <a:off x="142875" y="765175"/>
            <a:ext cx="8858250" cy="5943600"/>
            <a:chOff x="90" y="480"/>
            <a:chExt cx="5580" cy="3744"/>
          </a:xfrm>
        </p:grpSpPr>
        <p:sp>
          <p:nvSpPr>
            <p:cNvPr id="1040" name="Rectangle 16"/>
            <p:cNvSpPr>
              <a:spLocks noChangeArrowheads="1"/>
            </p:cNvSpPr>
            <p:nvPr userDrawn="1"/>
          </p:nvSpPr>
          <p:spPr bwMode="gray">
            <a:xfrm>
              <a:off x="90" y="480"/>
              <a:ext cx="5580" cy="3744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1" name="Rectangle 17"/>
            <p:cNvSpPr>
              <a:spLocks noChangeArrowheads="1"/>
            </p:cNvSpPr>
            <p:nvPr userDrawn="1"/>
          </p:nvSpPr>
          <p:spPr bwMode="gray">
            <a:xfrm>
              <a:off x="90" y="480"/>
              <a:ext cx="5580" cy="3744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42" name="Rectangle 18"/>
          <p:cNvSpPr>
            <a:spLocks noChangeArrowheads="1"/>
          </p:cNvSpPr>
          <p:nvPr/>
        </p:nvSpPr>
        <p:spPr bwMode="gray">
          <a:xfrm>
            <a:off x="381000" y="676275"/>
            <a:ext cx="6248400" cy="152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43" name="Picture 19" descr="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500063" y="577850"/>
            <a:ext cx="371475" cy="37147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03288" y="198438"/>
            <a:ext cx="6302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83325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83325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83325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8489B9E-6DB2-42A3-AE65-FDCBF64B56D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1" name="Picture 19" descr="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474776" y="553008"/>
            <a:ext cx="415925" cy="4159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4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71670" y="3214686"/>
            <a:ext cx="5929354" cy="1428761"/>
          </a:xfrm>
        </p:spPr>
        <p:txBody>
          <a:bodyPr/>
          <a:lstStyle/>
          <a:p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Роль службы содействия трудоустройству выпускников в профессионально</a:t>
            </a:r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й адаптации будущих специалистов.</a:t>
            </a:r>
            <a:b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Автор: руководитель ЦРК ОГБОУ СПО «КЭТ им. Ф.В.Чижова»,</a:t>
            </a:r>
            <a:b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Кононенко Т.Б.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0958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Кострома </a:t>
            </a:r>
            <a:r>
              <a:rPr lang="ru-RU" sz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23-24 августа 2012</a:t>
            </a:r>
            <a:endParaRPr lang="ru-RU" sz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AC11AF-823B-4888-9E54-353D462D961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28662" y="1000108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Департамент образования и науки Костромской области</a:t>
            </a:r>
          </a:p>
          <a:p>
            <a:r>
              <a:rPr lang="ru-RU" dirty="0" smtClean="0"/>
              <a:t>Областная августовская конференция работников образования</a:t>
            </a:r>
          </a:p>
          <a:p>
            <a:r>
              <a:rPr lang="ru-RU" dirty="0" smtClean="0"/>
              <a:t>«Модернизация системы образования Костромской области – путь к новой школе».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Эффективное сотрудничество</a:t>
            </a:r>
            <a:endParaRPr lang="en-US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5779" name="Picture 3" descr="circuler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857" y="2516186"/>
            <a:ext cx="2309812" cy="2289175"/>
          </a:xfrm>
          <a:prstGeom prst="rect">
            <a:avLst/>
          </a:prstGeom>
          <a:noFill/>
        </p:spPr>
      </p:pic>
      <p:sp>
        <p:nvSpPr>
          <p:cNvPr id="75780" name="Arc 4"/>
          <p:cNvSpPr>
            <a:spLocks/>
          </p:cNvSpPr>
          <p:nvPr/>
        </p:nvSpPr>
        <p:spPr bwMode="gray">
          <a:xfrm rot="5400000" flipH="1" flipV="1">
            <a:off x="2925169" y="3074986"/>
            <a:ext cx="2279650" cy="1174750"/>
          </a:xfrm>
          <a:custGeom>
            <a:avLst/>
            <a:gdLst>
              <a:gd name="G0" fmla="+- 21592 0 0"/>
              <a:gd name="G1" fmla="+- 21600 0 0"/>
              <a:gd name="G2" fmla="+- 21600 0 0"/>
              <a:gd name="T0" fmla="*/ 0 w 43192"/>
              <a:gd name="T1" fmla="*/ 21001 h 21809"/>
              <a:gd name="T2" fmla="*/ 43191 w 43192"/>
              <a:gd name="T3" fmla="*/ 21809 h 21809"/>
              <a:gd name="T4" fmla="*/ 21592 w 43192"/>
              <a:gd name="T5" fmla="*/ 21600 h 21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92" h="21809" fill="none" extrusionOk="0">
                <a:moveTo>
                  <a:pt x="0" y="21001"/>
                </a:moveTo>
                <a:cubicBezTo>
                  <a:pt x="324" y="9309"/>
                  <a:pt x="9895" y="-1"/>
                  <a:pt x="21592" y="0"/>
                </a:cubicBezTo>
                <a:cubicBezTo>
                  <a:pt x="33521" y="0"/>
                  <a:pt x="43192" y="9670"/>
                  <a:pt x="43192" y="21600"/>
                </a:cubicBezTo>
                <a:cubicBezTo>
                  <a:pt x="43192" y="21669"/>
                  <a:pt x="43191" y="21739"/>
                  <a:pt x="43190" y="21808"/>
                </a:cubicBezTo>
              </a:path>
              <a:path w="43192" h="21809" stroke="0" extrusionOk="0">
                <a:moveTo>
                  <a:pt x="0" y="21001"/>
                </a:moveTo>
                <a:cubicBezTo>
                  <a:pt x="324" y="9309"/>
                  <a:pt x="9895" y="-1"/>
                  <a:pt x="21592" y="0"/>
                </a:cubicBezTo>
                <a:cubicBezTo>
                  <a:pt x="33521" y="0"/>
                  <a:pt x="43192" y="9670"/>
                  <a:pt x="43192" y="21600"/>
                </a:cubicBezTo>
                <a:cubicBezTo>
                  <a:pt x="43192" y="21669"/>
                  <a:pt x="43191" y="21739"/>
                  <a:pt x="43190" y="21808"/>
                </a:cubicBezTo>
                <a:lnTo>
                  <a:pt x="21592" y="21600"/>
                </a:lnTo>
                <a:close/>
              </a:path>
            </a:pathLst>
          </a:custGeom>
          <a:solidFill>
            <a:schemeClr val="hlink">
              <a:alpha val="86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781" name="Arc 5"/>
          <p:cNvSpPr>
            <a:spLocks/>
          </p:cNvSpPr>
          <p:nvPr/>
        </p:nvSpPr>
        <p:spPr bwMode="ltGray">
          <a:xfrm rot="-5109568" flipH="1" flipV="1">
            <a:off x="4026101" y="3091654"/>
            <a:ext cx="2279650" cy="12303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7 w 43180"/>
              <a:gd name="T1" fmla="*/ 23297 h 23297"/>
              <a:gd name="T2" fmla="*/ 43180 w 43180"/>
              <a:gd name="T3" fmla="*/ 20669 h 23297"/>
              <a:gd name="T4" fmla="*/ 21600 w 43180"/>
              <a:gd name="T5" fmla="*/ 21600 h 23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80" h="23297" fill="none" extrusionOk="0">
                <a:moveTo>
                  <a:pt x="66" y="23297"/>
                </a:moveTo>
                <a:cubicBezTo>
                  <a:pt x="22" y="22732"/>
                  <a:pt x="0" y="2216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167" y="-1"/>
                  <a:pt x="42681" y="9112"/>
                  <a:pt x="43179" y="20669"/>
                </a:cubicBezTo>
              </a:path>
              <a:path w="43180" h="23297" stroke="0" extrusionOk="0">
                <a:moveTo>
                  <a:pt x="66" y="23297"/>
                </a:moveTo>
                <a:cubicBezTo>
                  <a:pt x="22" y="22732"/>
                  <a:pt x="0" y="2216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167" y="-1"/>
                  <a:pt x="42681" y="9112"/>
                  <a:pt x="43179" y="20669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alpha val="99001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-3733502" flipH="1" flipV="1">
            <a:off x="4143576" y="4064792"/>
            <a:ext cx="2005012" cy="485775"/>
            <a:chOff x="2532" y="1051"/>
            <a:chExt cx="893" cy="24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75784" name="AutoShape 8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5785" name="AutoShape 9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5786" name="AutoShape 10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5787" name="AutoShape 11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75789" name="AutoShape 13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5790" name="AutoShape 14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5791" name="AutoShape 15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5792" name="AutoShape 16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sp>
        <p:nvSpPr>
          <p:cNvPr id="75793" name="Text Box 17"/>
          <p:cNvSpPr txBox="1">
            <a:spLocks noChangeArrowheads="1"/>
          </p:cNvSpPr>
          <p:nvPr/>
        </p:nvSpPr>
        <p:spPr bwMode="black">
          <a:xfrm>
            <a:off x="3458566" y="3524580"/>
            <a:ext cx="1214446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Работодатели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4601574" y="3429000"/>
            <a:ext cx="11668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Социальные партнеры</a:t>
            </a:r>
            <a:endParaRPr lang="en-US" sz="1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795" name="Line 19"/>
          <p:cNvSpPr>
            <a:spLocks noChangeShapeType="1"/>
          </p:cNvSpPr>
          <p:nvPr/>
        </p:nvSpPr>
        <p:spPr bwMode="auto">
          <a:xfrm>
            <a:off x="3158532" y="2930524"/>
            <a:ext cx="342900" cy="10795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796" name="Line 20"/>
          <p:cNvSpPr>
            <a:spLocks noChangeShapeType="1"/>
          </p:cNvSpPr>
          <p:nvPr/>
        </p:nvSpPr>
        <p:spPr bwMode="auto">
          <a:xfrm flipV="1">
            <a:off x="3229969" y="4622799"/>
            <a:ext cx="247650" cy="1905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 rot="18903867" flipV="1">
            <a:off x="4037064" y="5069589"/>
            <a:ext cx="247650" cy="1905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798" name="Line 22"/>
          <p:cNvSpPr>
            <a:spLocks noChangeShapeType="1"/>
          </p:cNvSpPr>
          <p:nvPr/>
        </p:nvSpPr>
        <p:spPr bwMode="auto">
          <a:xfrm rot="2103433" flipV="1">
            <a:off x="3034707" y="3824286"/>
            <a:ext cx="249237" cy="1905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799" name="Line 23"/>
          <p:cNvSpPr>
            <a:spLocks noChangeShapeType="1"/>
          </p:cNvSpPr>
          <p:nvPr/>
        </p:nvSpPr>
        <p:spPr bwMode="auto">
          <a:xfrm rot="15143245" flipH="1" flipV="1">
            <a:off x="5061944" y="2349499"/>
            <a:ext cx="342900" cy="10795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800" name="Line 24"/>
          <p:cNvSpPr>
            <a:spLocks noChangeShapeType="1"/>
          </p:cNvSpPr>
          <p:nvPr/>
        </p:nvSpPr>
        <p:spPr bwMode="auto">
          <a:xfrm rot="4384254" flipH="1">
            <a:off x="5819182" y="4222749"/>
            <a:ext cx="247650" cy="1905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801" name="Line 25"/>
          <p:cNvSpPr>
            <a:spLocks noChangeShapeType="1"/>
          </p:cNvSpPr>
          <p:nvPr/>
        </p:nvSpPr>
        <p:spPr bwMode="auto">
          <a:xfrm rot="120645" flipH="1">
            <a:off x="5698532" y="2706686"/>
            <a:ext cx="247650" cy="1905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802" name="AutoShape 26"/>
          <p:cNvSpPr>
            <a:spLocks noChangeArrowheads="1"/>
          </p:cNvSpPr>
          <p:nvPr/>
        </p:nvSpPr>
        <p:spPr bwMode="gray">
          <a:xfrm>
            <a:off x="875367" y="2470149"/>
            <a:ext cx="2214902" cy="677862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803" name="AutoShape 27"/>
          <p:cNvSpPr>
            <a:spLocks noChangeArrowheads="1"/>
          </p:cNvSpPr>
          <p:nvPr/>
        </p:nvSpPr>
        <p:spPr bwMode="gray">
          <a:xfrm>
            <a:off x="958236" y="2509836"/>
            <a:ext cx="2082821" cy="587375"/>
          </a:xfrm>
          <a:prstGeom prst="roundRect">
            <a:avLst>
              <a:gd name="adj" fmla="val 50000"/>
            </a:avLst>
          </a:prstGeom>
          <a:solidFill>
            <a:schemeClr val="hlink">
              <a:alpha val="96001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804" name="AutoShape 28"/>
          <p:cNvSpPr>
            <a:spLocks noChangeArrowheads="1"/>
          </p:cNvSpPr>
          <p:nvPr/>
        </p:nvSpPr>
        <p:spPr bwMode="gray">
          <a:xfrm flipH="1">
            <a:off x="4553942" y="1390636"/>
            <a:ext cx="2262209" cy="677863"/>
          </a:xfrm>
          <a:prstGeom prst="roundRect">
            <a:avLst>
              <a:gd name="adj" fmla="val 50000"/>
            </a:avLst>
          </a:prstGeom>
          <a:solidFill>
            <a:srgbClr val="B2B2B2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805" name="AutoShape 29"/>
          <p:cNvSpPr>
            <a:spLocks noChangeArrowheads="1"/>
          </p:cNvSpPr>
          <p:nvPr/>
        </p:nvSpPr>
        <p:spPr bwMode="ltGray">
          <a:xfrm flipH="1">
            <a:off x="4590457" y="1428736"/>
            <a:ext cx="2127150" cy="587375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806" name="Rectangle 30"/>
          <p:cNvSpPr>
            <a:spLocks noChangeArrowheads="1"/>
          </p:cNvSpPr>
          <p:nvPr/>
        </p:nvSpPr>
        <p:spPr bwMode="black">
          <a:xfrm>
            <a:off x="1143975" y="2509831"/>
            <a:ext cx="1714512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Филиал ОАО «МРСК Центра» </a:t>
            </a:r>
            <a:r>
              <a:rPr lang="ru-RU" sz="1100" b="1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Костромаэнерго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807" name="Rectangle 31"/>
          <p:cNvSpPr>
            <a:spLocks noChangeArrowheads="1"/>
          </p:cNvSpPr>
          <p:nvPr/>
        </p:nvSpPr>
        <p:spPr bwMode="auto">
          <a:xfrm>
            <a:off x="4887326" y="1500783"/>
            <a:ext cx="159050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Департаменты </a:t>
            </a:r>
            <a:b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ТЭК, АПК, ЖКХ и др.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808" name="AutoShape 32"/>
          <p:cNvSpPr>
            <a:spLocks noChangeArrowheads="1"/>
          </p:cNvSpPr>
          <p:nvPr/>
        </p:nvSpPr>
        <p:spPr bwMode="gray">
          <a:xfrm>
            <a:off x="733398" y="3586161"/>
            <a:ext cx="2199709" cy="677863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5809" name="AutoShape 33"/>
          <p:cNvSpPr>
            <a:spLocks noChangeArrowheads="1"/>
          </p:cNvSpPr>
          <p:nvPr/>
        </p:nvSpPr>
        <p:spPr bwMode="gray">
          <a:xfrm>
            <a:off x="815360" y="3625849"/>
            <a:ext cx="2068534" cy="587375"/>
          </a:xfrm>
          <a:prstGeom prst="roundRect">
            <a:avLst>
              <a:gd name="adj" fmla="val 50000"/>
            </a:avLst>
          </a:prstGeom>
          <a:solidFill>
            <a:schemeClr val="hlink">
              <a:alpha val="96001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810" name="Rectangle 34"/>
          <p:cNvSpPr>
            <a:spLocks noChangeArrowheads="1"/>
          </p:cNvSpPr>
          <p:nvPr/>
        </p:nvSpPr>
        <p:spPr bwMode="black">
          <a:xfrm>
            <a:off x="1072537" y="3705557"/>
            <a:ext cx="1571636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ОАО «</a:t>
            </a:r>
            <a:r>
              <a:rPr lang="ru-RU" sz="1100" b="1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Костромаоблгаз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811" name="AutoShape 35"/>
          <p:cNvSpPr>
            <a:spLocks noChangeArrowheads="1"/>
          </p:cNvSpPr>
          <p:nvPr/>
        </p:nvSpPr>
        <p:spPr bwMode="gray">
          <a:xfrm>
            <a:off x="1172549" y="4672011"/>
            <a:ext cx="2057419" cy="677863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5812" name="AutoShape 36"/>
          <p:cNvSpPr>
            <a:spLocks noChangeArrowheads="1"/>
          </p:cNvSpPr>
          <p:nvPr/>
        </p:nvSpPr>
        <p:spPr bwMode="gray">
          <a:xfrm>
            <a:off x="1246028" y="4711699"/>
            <a:ext cx="1934729" cy="587375"/>
          </a:xfrm>
          <a:prstGeom prst="roundRect">
            <a:avLst>
              <a:gd name="adj" fmla="val 50000"/>
            </a:avLst>
          </a:prstGeom>
          <a:solidFill>
            <a:schemeClr val="hlink">
              <a:alpha val="96001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813" name="Rectangle 37"/>
          <p:cNvSpPr>
            <a:spLocks noChangeArrowheads="1"/>
          </p:cNvSpPr>
          <p:nvPr/>
        </p:nvSpPr>
        <p:spPr bwMode="black">
          <a:xfrm>
            <a:off x="1263038" y="4729172"/>
            <a:ext cx="1857388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Костромская ГРЭС-филиал ОАО «ОГК-3» по КО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814" name="AutoShape 38"/>
          <p:cNvSpPr>
            <a:spLocks noChangeArrowheads="1"/>
          </p:cNvSpPr>
          <p:nvPr/>
        </p:nvSpPr>
        <p:spPr bwMode="gray">
          <a:xfrm>
            <a:off x="2596524" y="5422915"/>
            <a:ext cx="2103470" cy="677862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5815" name="AutoShape 39"/>
          <p:cNvSpPr>
            <a:spLocks noChangeArrowheads="1"/>
          </p:cNvSpPr>
          <p:nvPr/>
        </p:nvSpPr>
        <p:spPr bwMode="gray">
          <a:xfrm>
            <a:off x="2672748" y="5462602"/>
            <a:ext cx="1978034" cy="587375"/>
          </a:xfrm>
          <a:prstGeom prst="roundRect">
            <a:avLst>
              <a:gd name="adj" fmla="val 50000"/>
            </a:avLst>
          </a:prstGeom>
          <a:solidFill>
            <a:schemeClr val="hlink">
              <a:alpha val="96001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816" name="Rectangle 40"/>
          <p:cNvSpPr>
            <a:spLocks noChangeArrowheads="1"/>
          </p:cNvSpPr>
          <p:nvPr/>
        </p:nvSpPr>
        <p:spPr bwMode="black">
          <a:xfrm>
            <a:off x="2782286" y="5554677"/>
            <a:ext cx="1785949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ОАО «Костромская сбытовая компания»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817" name="AutoShape 41"/>
          <p:cNvSpPr>
            <a:spLocks noChangeArrowheads="1"/>
          </p:cNvSpPr>
          <p:nvPr/>
        </p:nvSpPr>
        <p:spPr bwMode="gray">
          <a:xfrm flipH="1">
            <a:off x="5966818" y="2152649"/>
            <a:ext cx="2278094" cy="677862"/>
          </a:xfrm>
          <a:prstGeom prst="roundRect">
            <a:avLst>
              <a:gd name="adj" fmla="val 50000"/>
            </a:avLst>
          </a:prstGeom>
          <a:solidFill>
            <a:srgbClr val="B2B2B2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5818" name="AutoShape 42"/>
          <p:cNvSpPr>
            <a:spLocks noChangeArrowheads="1"/>
          </p:cNvSpPr>
          <p:nvPr/>
        </p:nvSpPr>
        <p:spPr bwMode="ltGray">
          <a:xfrm flipH="1">
            <a:off x="6003330" y="2190749"/>
            <a:ext cx="2142087" cy="587375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820" name="AutoShape 44"/>
          <p:cNvSpPr>
            <a:spLocks noChangeArrowheads="1"/>
          </p:cNvSpPr>
          <p:nvPr/>
        </p:nvSpPr>
        <p:spPr bwMode="gray">
          <a:xfrm flipH="1">
            <a:off x="6390680" y="3214686"/>
            <a:ext cx="1997108" cy="677863"/>
          </a:xfrm>
          <a:prstGeom prst="roundRect">
            <a:avLst>
              <a:gd name="adj" fmla="val 50000"/>
            </a:avLst>
          </a:prstGeom>
          <a:solidFill>
            <a:srgbClr val="B2B2B2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5821" name="AutoShape 45"/>
          <p:cNvSpPr>
            <a:spLocks noChangeArrowheads="1"/>
          </p:cNvSpPr>
          <p:nvPr/>
        </p:nvSpPr>
        <p:spPr bwMode="ltGray">
          <a:xfrm flipH="1">
            <a:off x="6427191" y="3254374"/>
            <a:ext cx="1877879" cy="587375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822" name="Rectangle 46"/>
          <p:cNvSpPr>
            <a:spLocks noChangeArrowheads="1"/>
          </p:cNvSpPr>
          <p:nvPr/>
        </p:nvSpPr>
        <p:spPr bwMode="auto">
          <a:xfrm>
            <a:off x="6526358" y="3338918"/>
            <a:ext cx="1699504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КОО Всероссийский</a:t>
            </a:r>
            <a:b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«</a:t>
            </a:r>
            <a:r>
              <a:rPr lang="ru-RU" sz="1100" b="1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Электропрофсоюз</a:t>
            </a:r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823" name="AutoShape 47"/>
          <p:cNvSpPr>
            <a:spLocks noChangeArrowheads="1"/>
          </p:cNvSpPr>
          <p:nvPr/>
        </p:nvSpPr>
        <p:spPr bwMode="gray">
          <a:xfrm flipH="1">
            <a:off x="6120806" y="4240211"/>
            <a:ext cx="2124105" cy="677863"/>
          </a:xfrm>
          <a:prstGeom prst="roundRect">
            <a:avLst>
              <a:gd name="adj" fmla="val 50000"/>
            </a:avLst>
          </a:prstGeom>
          <a:solidFill>
            <a:srgbClr val="B2B2B2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5824" name="AutoShape 48"/>
          <p:cNvSpPr>
            <a:spLocks noChangeArrowheads="1"/>
          </p:cNvSpPr>
          <p:nvPr/>
        </p:nvSpPr>
        <p:spPr bwMode="ltGray">
          <a:xfrm flipH="1">
            <a:off x="6157317" y="4278311"/>
            <a:ext cx="1997294" cy="587375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826" name="Line 50"/>
          <p:cNvSpPr>
            <a:spLocks noChangeShapeType="1"/>
          </p:cNvSpPr>
          <p:nvPr/>
        </p:nvSpPr>
        <p:spPr bwMode="auto">
          <a:xfrm rot="2147097" flipH="1">
            <a:off x="6006507" y="3455986"/>
            <a:ext cx="249237" cy="1905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>
            <a:off x="3884682" y="2105016"/>
            <a:ext cx="145388" cy="323852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26"/>
          <p:cNvSpPr>
            <a:spLocks noChangeArrowheads="1"/>
          </p:cNvSpPr>
          <p:nvPr/>
        </p:nvSpPr>
        <p:spPr bwMode="gray">
          <a:xfrm>
            <a:off x="1812980" y="1422387"/>
            <a:ext cx="2065342" cy="677862"/>
          </a:xfrm>
          <a:prstGeom prst="roundRect">
            <a:avLst>
              <a:gd name="adj" fmla="val 50000"/>
            </a:avLst>
          </a:prstGeom>
          <a:solidFill>
            <a:srgbClr val="C0C0C0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27"/>
          <p:cNvSpPr>
            <a:spLocks noChangeArrowheads="1"/>
          </p:cNvSpPr>
          <p:nvPr/>
        </p:nvSpPr>
        <p:spPr bwMode="gray">
          <a:xfrm>
            <a:off x="1886930" y="1462074"/>
            <a:ext cx="1942179" cy="587375"/>
          </a:xfrm>
          <a:prstGeom prst="roundRect">
            <a:avLst>
              <a:gd name="adj" fmla="val 50000"/>
            </a:avLst>
          </a:prstGeom>
          <a:solidFill>
            <a:schemeClr val="hlink">
              <a:alpha val="96001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Rectangle 30"/>
          <p:cNvSpPr>
            <a:spLocks noChangeArrowheads="1"/>
          </p:cNvSpPr>
          <p:nvPr/>
        </p:nvSpPr>
        <p:spPr bwMode="black">
          <a:xfrm>
            <a:off x="2122545" y="1638617"/>
            <a:ext cx="1500198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ГУ «ТГК-2» по КО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0" name="Line 24"/>
          <p:cNvSpPr>
            <a:spLocks noChangeShapeType="1"/>
          </p:cNvSpPr>
          <p:nvPr/>
        </p:nvSpPr>
        <p:spPr bwMode="auto">
          <a:xfrm rot="4384254" flipH="1">
            <a:off x="4926073" y="5138659"/>
            <a:ext cx="348725" cy="45719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" name="AutoShape 47"/>
          <p:cNvSpPr>
            <a:spLocks noChangeArrowheads="1"/>
          </p:cNvSpPr>
          <p:nvPr/>
        </p:nvSpPr>
        <p:spPr bwMode="gray">
          <a:xfrm flipH="1">
            <a:off x="5121771" y="5353064"/>
            <a:ext cx="2355185" cy="677863"/>
          </a:xfrm>
          <a:prstGeom prst="roundRect">
            <a:avLst>
              <a:gd name="adj" fmla="val 50000"/>
            </a:avLst>
          </a:prstGeom>
          <a:solidFill>
            <a:srgbClr val="B2B2B2"/>
          </a:solidFill>
          <a:ln w="57150" algn="ctr">
            <a:noFill/>
            <a:round/>
            <a:headEnd/>
            <a:tailEnd/>
          </a:ln>
          <a:effectLst>
            <a:outerShdw dist="63500" dir="3187806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2" name="AutoShape 48"/>
          <p:cNvSpPr>
            <a:spLocks noChangeArrowheads="1"/>
          </p:cNvSpPr>
          <p:nvPr/>
        </p:nvSpPr>
        <p:spPr bwMode="ltGray">
          <a:xfrm flipH="1">
            <a:off x="5173078" y="5391164"/>
            <a:ext cx="2214578" cy="587375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 w="19050" algn="ctr">
            <a:solidFill>
              <a:srgbClr val="F8F8F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" name="Rectangle 49"/>
          <p:cNvSpPr>
            <a:spLocks noChangeArrowheads="1"/>
          </p:cNvSpPr>
          <p:nvPr/>
        </p:nvSpPr>
        <p:spPr bwMode="auto">
          <a:xfrm>
            <a:off x="6530400" y="4359589"/>
            <a:ext cx="137249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Центр занятости</a:t>
            </a:r>
            <a:b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населения КО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5" name="Rectangle 49"/>
          <p:cNvSpPr>
            <a:spLocks noChangeArrowheads="1"/>
          </p:cNvSpPr>
          <p:nvPr/>
        </p:nvSpPr>
        <p:spPr bwMode="auto">
          <a:xfrm>
            <a:off x="6316086" y="2257417"/>
            <a:ext cx="1665841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Региональный центр</a:t>
            </a:r>
            <a:b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ССТВ (ЦРК)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6" name="Rectangle 43"/>
          <p:cNvSpPr>
            <a:spLocks noChangeArrowheads="1"/>
          </p:cNvSpPr>
          <p:nvPr/>
        </p:nvSpPr>
        <p:spPr bwMode="auto">
          <a:xfrm>
            <a:off x="5244516" y="5553496"/>
            <a:ext cx="2149948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1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Молодежный центр «ПАЛЕ»</a:t>
            </a:r>
            <a:endParaRPr lang="en-US" sz="11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7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83325"/>
            <a:ext cx="2133600" cy="304800"/>
          </a:xfrm>
        </p:spPr>
        <p:txBody>
          <a:bodyPr/>
          <a:lstStyle/>
          <a:p>
            <a:fld id="{400F1E15-AEBB-44E8-817F-9F2A800DA3D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Работодатели и социальные партнеры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4" descr="D:\CCTB\Круглый стол\КР фото\Круглый стол Фото\DSC02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3214710" cy="2411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4994" name="Picture 2" descr="D:\Фото\Преподаватели\DSC01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50" y="4071942"/>
            <a:ext cx="3167084" cy="2375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4995" name="Picture 3" descr="D:\Фото\Преподаватели\DSC04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000504"/>
            <a:ext cx="3214710" cy="24108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808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2" descr="D:\Фото\Кононенко\DSC045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142984"/>
            <a:ext cx="3214710" cy="2411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4996" name="Picture 4" descr="\\Server-ket2\администрация кэт\посадка деревьев 12.05.12 2-3это\DSC06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357430"/>
            <a:ext cx="3214710" cy="2410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Работодатели и социальные партнеры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8548" name="Picture 4" descr="D:\Фото\Преподаватели\IMG_2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034" y="4071942"/>
            <a:ext cx="3536182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8550" name="Picture 6" descr="D:\Фото\соцпартнеры фото юбилей\IMG_0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66" y="1214422"/>
            <a:ext cx="3536182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808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8551" name="Picture 7" descr="D:\Фото\соцпартнеры фото юбилей\IMG_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596" y="1214422"/>
            <a:ext cx="3536181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8546" name="Picture 2" descr="D:\Фото\Преподаватели\IMG_2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66" y="4071942"/>
            <a:ext cx="3536180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8552" name="Picture 8" descr="D:\Фото\ГРЭС\DSC01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2571744"/>
            <a:ext cx="3333773" cy="2500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Работодатели и социальные партнеры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9571" name="Picture 3" descr="D:\Фото\день карьеры\DSC03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50" y="1285860"/>
            <a:ext cx="3238522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9572" name="Picture 4" descr="D:\Фото\день карьеры\DSC03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49" y="4000504"/>
            <a:ext cx="3238523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9573" name="Picture 5" descr="D:\Фото\день карьеры\DSC03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000504"/>
            <a:ext cx="3238523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808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9576" name="Picture 8" descr="D:\CCTB\Круглый стол\КР фото\Круглый стол Фото\IMG_26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285860"/>
            <a:ext cx="3214710" cy="2409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9570" name="Picture 2" descr="D:\Фото\Энергетики\DSC009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8970" y="2754063"/>
            <a:ext cx="2900352" cy="2175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Работодатели и социальные партнеры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0595" name="Picture 3" descr="D:\Фото\Летняя занятость 2012\DSC04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214421"/>
            <a:ext cx="3261103" cy="24458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0596" name="Picture 4" descr="D:\Фото\Летняя занятость 2012\DSC04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929066"/>
            <a:ext cx="3286149" cy="2464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0598" name="Picture 6" descr="D:\Фото\Пленум\DSC04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929067"/>
            <a:ext cx="3286148" cy="2464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5233" name="Picture 1" descr="G:\День науки\DSC027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1" y="1214422"/>
            <a:ext cx="3286149" cy="2464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808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5" descr="D:\Фото\Преподаватели\Тренинг\Изображение 0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3" y="2786059"/>
            <a:ext cx="3000396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Работодатели и социальные партнеры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1" descr="C:\Documents and Settings\PC3200\Рабочий стол\Конкурс служб\приложения\2.5\Агентство проф проб\Изображение 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8143932" cy="5429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со студентами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0834" name="Picture 2" descr="D:\Фото\Славим человека труда\DSC04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942" y="4000504"/>
            <a:ext cx="3477744" cy="2608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0835" name="Picture 3" descr="G:\акция\DSC03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942" y="1000108"/>
            <a:ext cx="3452837" cy="2589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0836" name="Picture 4" descr="G:\акция\DSC03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00108"/>
            <a:ext cx="3475306" cy="26064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808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7" name="Picture 3" descr="D:\Фото\Преподаватели\Изображение 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1" y="4000504"/>
            <a:ext cx="3571901" cy="2500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со студентами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1858" name="Picture 2" descr="G:\DSC0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143068"/>
            <a:ext cx="3333661" cy="2500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1859" name="Picture 3" descr="G:\DSC02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7475" y="4584708"/>
            <a:ext cx="2524143" cy="18931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1861" name="Picture 5" descr="G:\DSC02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713" y="1123934"/>
            <a:ext cx="2500330" cy="3333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1863" name="Picture 7" descr="D:\Участие в конкурсах\Научная работа Успех профессионального старта\Приложение\Мастер класс Волкова\Изображение 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3107530"/>
            <a:ext cx="2214578" cy="3321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1862" name="Picture 6" descr="G:\День науки\DSC027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3929066"/>
            <a:ext cx="3357586" cy="25181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808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D:\Фото\молодежная конференцияРомановская библиотека\DSC042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142984"/>
            <a:ext cx="2324048" cy="1743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Работа со студентами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883" name="Picture 3" descr="D:\Фото\Кубок\DSC02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1160844"/>
            <a:ext cx="3595713" cy="2696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2886" name="Picture 6" descr="D:\Фото\студенты 2012\18022012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85860"/>
            <a:ext cx="4328082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D:\Фото\молодежная конференцияРомановская библиотека\DSC04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71942"/>
            <a:ext cx="3429024" cy="2571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8" name="Picture 4" descr="D:\Фото\День науки Успех профессионального старта\DSC04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071942"/>
            <a:ext cx="3571900" cy="2571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808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6597669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Профессиональная самореализация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1500174"/>
            <a:ext cx="5686436" cy="2114552"/>
          </a:xfrm>
        </p:spPr>
        <p:txBody>
          <a:bodyPr/>
          <a:lstStyle/>
          <a:p>
            <a:pPr marL="0" indent="361950" algn="just">
              <a:buNone/>
            </a:pPr>
            <a:r>
              <a:rPr lang="ru-RU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Проблема исследования </a:t>
            </a:r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– обустройство карьеры на первом этапе развития в период получения профессии.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C:\Documents and Settings\PC3200\Рабочий стол\НА 25 ДЕНЬ НАУКИ\скрины\54616256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857643"/>
            <a:ext cx="2143125" cy="2143125"/>
          </a:xfrm>
          <a:prstGeom prst="rect">
            <a:avLst/>
          </a:prstGeom>
          <a:noFill/>
        </p:spPr>
      </p:pic>
      <p:pic>
        <p:nvPicPr>
          <p:cNvPr id="2054" name="Picture 6" descr="C:\Documents and Settings\PC3200\Рабочий стол\НА 25 ДЕНЬ НАУКИ\скрины\metody-issledovaniya-v-ekologicheskoy-psihologii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71612"/>
            <a:ext cx="1785950" cy="1678315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 bwMode="gray">
          <a:xfrm>
            <a:off x="600047" y="3786190"/>
            <a:ext cx="56864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3619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Объект исследования -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процесс профессионального самоутверждения в период обучения в техникуме.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C:\Documents and Settings\PC3200\Рабочий стол\Изображение 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68" y="762000"/>
            <a:ext cx="8848757" cy="594245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 bwMode="gray">
          <a:xfrm>
            <a:off x="571472" y="2285992"/>
            <a:ext cx="804385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Центр развития карьеры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Областного государственного образовательного учреждения среднего</a:t>
            </a:r>
            <a:r>
              <a:rPr kumimoji="0" lang="ru-RU" sz="2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профессионального образования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«Костромской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энергетический техникум им. Ф.В. Чижова»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Адрес: г. Кострома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проспект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Текстильщиков 73,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кабинет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ЦРК: Кононенко Тамара Борисовна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8" y="142852"/>
            <a:ext cx="7097736" cy="1143000"/>
          </a:xfrm>
        </p:spPr>
        <p:txBody>
          <a:bodyPr/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Профессиональное развитие и самореализация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9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474776" y="549689"/>
            <a:ext cx="415925" cy="415925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Результаты исследований профессиональных предпочтений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Результаты исследований профессиональных предпочтений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AutoShape 3"/>
          <p:cNvSpPr>
            <a:spLocks noChangeArrowheads="1"/>
          </p:cNvSpPr>
          <p:nvPr/>
        </p:nvSpPr>
        <p:spPr bwMode="ltGray">
          <a:xfrm>
            <a:off x="2014538" y="2133600"/>
            <a:ext cx="5895975" cy="1225550"/>
          </a:xfrm>
          <a:prstGeom prst="roundRect">
            <a:avLst>
              <a:gd name="adj" fmla="val 16449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00" name="AutoShape 4"/>
          <p:cNvSpPr>
            <a:spLocks noChangeArrowheads="1"/>
          </p:cNvSpPr>
          <p:nvPr/>
        </p:nvSpPr>
        <p:spPr bwMode="ltGray">
          <a:xfrm>
            <a:off x="2044700" y="3581400"/>
            <a:ext cx="5853113" cy="1289050"/>
          </a:xfrm>
          <a:prstGeom prst="roundRect">
            <a:avLst>
              <a:gd name="adj" fmla="val 16227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127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01" name="AutoShape 5"/>
          <p:cNvSpPr>
            <a:spLocks noChangeArrowheads="1"/>
          </p:cNvSpPr>
          <p:nvPr/>
        </p:nvSpPr>
        <p:spPr bwMode="ltGray">
          <a:xfrm>
            <a:off x="2044700" y="5099050"/>
            <a:ext cx="5853113" cy="1225550"/>
          </a:xfrm>
          <a:prstGeom prst="roundRect">
            <a:avLst>
              <a:gd name="adj" fmla="val 22019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gray">
          <a:xfrm>
            <a:off x="3198813" y="2528824"/>
            <a:ext cx="44450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/>
            <a:r>
              <a:rPr lang="ru-RU" sz="24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Рекомендации по оформлению</a:t>
            </a:r>
            <a:endParaRPr lang="en-US" sz="24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4" name="AutoShape 8"/>
          <p:cNvSpPr>
            <a:spLocks noChangeArrowheads="1"/>
          </p:cNvSpPr>
          <p:nvPr/>
        </p:nvSpPr>
        <p:spPr bwMode="ltGray">
          <a:xfrm>
            <a:off x="1223963" y="2300288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black">
          <a:xfrm>
            <a:off x="1250950" y="2543175"/>
            <a:ext cx="17303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Резюме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8" name="AutoShape 12"/>
          <p:cNvSpPr>
            <a:spLocks noChangeArrowheads="1"/>
          </p:cNvSpPr>
          <p:nvPr/>
        </p:nvSpPr>
        <p:spPr bwMode="gray">
          <a:xfrm>
            <a:off x="1247775" y="3748088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11" name="AutoShape 15"/>
          <p:cNvSpPr>
            <a:spLocks noChangeArrowheads="1"/>
          </p:cNvSpPr>
          <p:nvPr/>
        </p:nvSpPr>
        <p:spPr bwMode="ltGray">
          <a:xfrm>
            <a:off x="1236663" y="5241925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black">
          <a:xfrm>
            <a:off x="1270000" y="3948116"/>
            <a:ext cx="174307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Мотивационное письмо</a:t>
            </a:r>
            <a:endParaRPr lang="en-US" sz="16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black">
          <a:xfrm>
            <a:off x="1277938" y="5486400"/>
            <a:ext cx="171132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err="1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en-US" sz="20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15" name="Rectangle 19"/>
          <p:cNvSpPr>
            <a:spLocks noChangeArrowheads="1"/>
          </p:cNvSpPr>
          <p:nvPr/>
        </p:nvSpPr>
        <p:spPr bwMode="gray">
          <a:xfrm>
            <a:off x="3198813" y="4029022"/>
            <a:ext cx="39719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1450" indent="-171450"/>
            <a:r>
              <a:rPr lang="ru-RU" sz="24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Сопровождение резюме</a:t>
            </a:r>
            <a:endParaRPr lang="en-US" sz="24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16" name="Rectangle 20"/>
          <p:cNvSpPr>
            <a:spLocks noChangeArrowheads="1"/>
          </p:cNvSpPr>
          <p:nvPr/>
        </p:nvSpPr>
        <p:spPr bwMode="gray">
          <a:xfrm>
            <a:off x="3198813" y="5500702"/>
            <a:ext cx="395446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1450" indent="-171450"/>
            <a:r>
              <a:rPr lang="ru-RU" sz="24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достижений</a:t>
            </a:r>
            <a:endParaRPr lang="en-US" sz="24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17" name="Rectangle 21"/>
          <p:cNvSpPr>
            <a:spLocks noChangeArrowheads="1"/>
          </p:cNvSpPr>
          <p:nvPr/>
        </p:nvSpPr>
        <p:spPr bwMode="gray">
          <a:xfrm>
            <a:off x="457200" y="1143000"/>
            <a:ext cx="840422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2000" b="1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Информационный проект – рабочая тетрадь «Составление представительских документов»</a:t>
            </a:r>
            <a:endParaRPr lang="en-US" sz="16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проекты развития профессионализма </a:t>
            </a:r>
            <a:endParaRPr lang="en-US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6519" name="Picture 23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2327275"/>
            <a:ext cx="1689100" cy="244475"/>
          </a:xfrm>
          <a:prstGeom prst="rect">
            <a:avLst/>
          </a:prstGeom>
          <a:noFill/>
        </p:spPr>
      </p:pic>
      <p:pic>
        <p:nvPicPr>
          <p:cNvPr id="106520" name="Picture 2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3781425"/>
            <a:ext cx="1689100" cy="244475"/>
          </a:xfrm>
          <a:prstGeom prst="rect">
            <a:avLst/>
          </a:prstGeom>
          <a:noFill/>
        </p:spPr>
      </p:pic>
      <p:pic>
        <p:nvPicPr>
          <p:cNvPr id="106521" name="Picture 2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276850"/>
            <a:ext cx="1689100" cy="244475"/>
          </a:xfrm>
          <a:prstGeom prst="rect">
            <a:avLst/>
          </a:prstGeom>
          <a:noFill/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D8619-5A74-4595-A46A-6C127CB7A97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проекты развития профессионализма 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gray">
          <a:xfrm>
            <a:off x="457200" y="1143000"/>
            <a:ext cx="840422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2000" b="1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Информационный проект – «Построение и развитие карьеры»</a:t>
            </a:r>
            <a:endParaRPr lang="en-US" sz="16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014538" y="2133600"/>
            <a:ext cx="5895975" cy="1225550"/>
          </a:xfrm>
          <a:prstGeom prst="roundRect">
            <a:avLst>
              <a:gd name="adj" fmla="val 16449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044700" y="3581400"/>
            <a:ext cx="5853113" cy="1289050"/>
          </a:xfrm>
          <a:prstGeom prst="roundRect">
            <a:avLst>
              <a:gd name="adj" fmla="val 16227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127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2044700" y="5099050"/>
            <a:ext cx="5853113" cy="1225550"/>
          </a:xfrm>
          <a:prstGeom prst="roundRect">
            <a:avLst>
              <a:gd name="adj" fmla="val 22019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3198813" y="2428868"/>
            <a:ext cx="4516459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Шаги профессионального становления и карьерного роста</a:t>
            </a:r>
            <a:endParaRPr lang="en-US" sz="20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ltGray">
          <a:xfrm>
            <a:off x="1223963" y="2300288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black">
          <a:xfrm>
            <a:off x="1250950" y="2543175"/>
            <a:ext cx="17303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Презентации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gray">
          <a:xfrm>
            <a:off x="1247775" y="3748088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ltGray">
          <a:xfrm>
            <a:off x="1236663" y="5241925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black">
          <a:xfrm>
            <a:off x="1270000" y="4008438"/>
            <a:ext cx="17430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Тренинги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black">
          <a:xfrm>
            <a:off x="1277938" y="5357826"/>
            <a:ext cx="171132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Базы данных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gray">
          <a:xfrm>
            <a:off x="3198813" y="3864122"/>
            <a:ext cx="444502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Выработка навыков эффективного поведения на рынке труда</a:t>
            </a:r>
            <a:endParaRPr lang="en-US" sz="20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gray">
          <a:xfrm>
            <a:off x="3198812" y="5357826"/>
            <a:ext cx="444502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9525"/>
            <a:r>
              <a:rPr lang="ru-RU" sz="20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Совокупность необходимых для трудоустройства материалов</a:t>
            </a:r>
            <a:endParaRPr lang="en-US" sz="20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3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2327275"/>
            <a:ext cx="1689100" cy="244475"/>
          </a:xfrm>
          <a:prstGeom prst="rect">
            <a:avLst/>
          </a:prstGeom>
          <a:noFill/>
        </p:spPr>
      </p:pic>
      <p:pic>
        <p:nvPicPr>
          <p:cNvPr id="18" name="Picture 2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3781425"/>
            <a:ext cx="1689100" cy="244475"/>
          </a:xfrm>
          <a:prstGeom prst="rect">
            <a:avLst/>
          </a:prstGeom>
          <a:noFill/>
        </p:spPr>
      </p:pic>
      <p:pic>
        <p:nvPicPr>
          <p:cNvPr id="19" name="Picture 2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276850"/>
            <a:ext cx="1689100" cy="244475"/>
          </a:xfrm>
          <a:prstGeom prst="rect">
            <a:avLst/>
          </a:prstGeom>
          <a:noFill/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1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проекты развития профессионализма 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gray">
          <a:xfrm>
            <a:off x="457200" y="1143000"/>
            <a:ext cx="840422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2000" b="1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Ролевой проект – «Агентство профессиональных проб»</a:t>
            </a:r>
            <a:endParaRPr lang="en-US" sz="16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4614866" cy="3954459"/>
          </a:xfrm>
        </p:spPr>
        <p:txBody>
          <a:bodyPr/>
          <a:lstStyle/>
          <a:p>
            <a:pPr marL="0" indent="371475" algn="just">
              <a:buNone/>
            </a:pPr>
            <a:r>
              <a:rPr lang="ru-RU" sz="19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Подготовка к трудоустройству, построению и развитию карьеры на предприятии возможна, если в период обучения в техникуме у студентов сформировалась модель эффективного поведения в данных направлениях. Ролевой проект «Агентство профессиональных проб» позволяет студентам «примерить» на себя роль специалистов и выполнить ряд заданий – профессиональных проб, разработанных не только преподавателями техникума, но и работодателями.</a:t>
            </a:r>
            <a:endParaRPr lang="ru-RU" sz="19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314" name="Picture 2" descr="G:\25_01_12_Агентство_проф_проб\Изображение 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714488"/>
            <a:ext cx="3000360" cy="200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1315" name="Picture 3" descr="G:\25_01_12_Агентство_проф_проб\Изображение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71942"/>
            <a:ext cx="3000360" cy="200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Агентство профессиональных проб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357430"/>
            <a:ext cx="2500330" cy="3071834"/>
          </a:xfrm>
        </p:spPr>
        <p:txBody>
          <a:bodyPr/>
          <a:lstStyle/>
          <a:p>
            <a:pPr marL="0" indent="12700" algn="ctr">
              <a:buNone/>
            </a:pPr>
            <a:r>
              <a:rPr lang="ru-RU" sz="21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проекте:</a:t>
            </a:r>
          </a:p>
          <a:p>
            <a:pPr marL="0" indent="174625" algn="just"/>
            <a:r>
              <a:rPr lang="en-US" sz="2100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www.spo-ket.ru</a:t>
            </a:r>
            <a:endParaRPr lang="ru-RU" sz="2100" u="sng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174625" algn="just"/>
            <a:r>
              <a:rPr lang="ru-RU" sz="2100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www.elprof.ru</a:t>
            </a:r>
            <a:endParaRPr lang="ru-RU" sz="2100" u="sng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174625" algn="just"/>
            <a:r>
              <a:rPr lang="ru-RU" sz="21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Журнал «Вестник» №3</a:t>
            </a:r>
            <a:r>
              <a:rPr lang="en-US" sz="21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/2012</a:t>
            </a:r>
            <a:endParaRPr lang="ru-RU" sz="2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3" name="Picture 3" descr="G:\25_01_12_Агентство_проф_проб\Изображение 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071942"/>
            <a:ext cx="3714776" cy="2476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7044" name="Picture 4" descr="G:\25_01_12_Агентство_проф_проб\Изображение 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285860"/>
            <a:ext cx="3714776" cy="2476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7045" name="Picture 5" descr="ВЭПфу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285860"/>
            <a:ext cx="1928826" cy="526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проекты развития профессионализма 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gray">
          <a:xfrm>
            <a:off x="457200" y="1143000"/>
            <a:ext cx="8404225" cy="406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2000" b="1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Творческие проекты</a:t>
            </a:r>
            <a:endParaRPr lang="en-US" sz="16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014538" y="2133600"/>
            <a:ext cx="5895975" cy="1225550"/>
          </a:xfrm>
          <a:prstGeom prst="roundRect">
            <a:avLst>
              <a:gd name="adj" fmla="val 16449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044700" y="3581400"/>
            <a:ext cx="5853113" cy="1289050"/>
          </a:xfrm>
          <a:prstGeom prst="roundRect">
            <a:avLst>
              <a:gd name="adj" fmla="val 16227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127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2044700" y="5099050"/>
            <a:ext cx="5853113" cy="1225550"/>
          </a:xfrm>
          <a:prstGeom prst="roundRect">
            <a:avLst>
              <a:gd name="adj" fmla="val 22019"/>
            </a:avLst>
          </a:prstGeom>
          <a:gradFill rotWithShape="1">
            <a:gsLst>
              <a:gs pos="0">
                <a:srgbClr val="C0C0C0">
                  <a:gamma/>
                  <a:tint val="91765"/>
                  <a:invGamma/>
                </a:srgbClr>
              </a:gs>
              <a:gs pos="50000">
                <a:srgbClr val="C0C0C0">
                  <a:alpha val="30000"/>
                </a:srgb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3198813" y="2428868"/>
            <a:ext cx="4516459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3175"/>
            <a:r>
              <a:rPr lang="ru-RU" sz="20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Обсуждались наиболее важные проблемы трудоустройства</a:t>
            </a:r>
            <a:endParaRPr lang="en-US" sz="20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ltGray">
          <a:xfrm>
            <a:off x="1223963" y="2300288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black">
          <a:xfrm>
            <a:off x="1250950" y="2500306"/>
            <a:ext cx="173037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работодателями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gray">
          <a:xfrm>
            <a:off x="1247775" y="3748088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ltGray">
          <a:xfrm>
            <a:off x="1236663" y="5241925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black">
          <a:xfrm>
            <a:off x="1270000" y="4009972"/>
            <a:ext cx="17430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эссе</a:t>
            </a:r>
            <a:endParaRPr lang="en-US" sz="20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black">
          <a:xfrm>
            <a:off x="1277938" y="5357826"/>
            <a:ext cx="171132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Ярмарки вакансий</a:t>
            </a:r>
            <a:endParaRPr lang="en-US" sz="20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gray">
          <a:xfrm>
            <a:off x="3198813" y="3714752"/>
            <a:ext cx="4445021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3175"/>
            <a:r>
              <a:rPr lang="ru-RU" sz="20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…«</a:t>
            </a:r>
            <a:r>
              <a:rPr lang="ru-RU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Даже безнадежно испорченные </a:t>
            </a:r>
            <a:r>
              <a:rPr lang="ru-RU" sz="20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электроприборы</a:t>
            </a:r>
            <a:r>
              <a:rPr lang="ru-RU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удавалось починить!</a:t>
            </a:r>
            <a:r>
              <a:rPr lang="ru-RU" sz="20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»…</a:t>
            </a:r>
            <a:endParaRPr lang="en-US" sz="20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gray">
          <a:xfrm>
            <a:off x="3198812" y="5364320"/>
            <a:ext cx="444502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3175"/>
            <a:r>
              <a:rPr lang="ru-RU" sz="2000" dirty="0" smtClean="0">
                <a:solidFill>
                  <a:srgbClr val="08080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75 % выпускников трудоустроено на энергетических предприятиях</a:t>
            </a:r>
            <a:endParaRPr lang="en-US" sz="20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3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2327275"/>
            <a:ext cx="1689100" cy="244475"/>
          </a:xfrm>
          <a:prstGeom prst="rect">
            <a:avLst/>
          </a:prstGeom>
          <a:noFill/>
        </p:spPr>
      </p:pic>
      <p:pic>
        <p:nvPicPr>
          <p:cNvPr id="18" name="Picture 2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3781425"/>
            <a:ext cx="1689100" cy="244475"/>
          </a:xfrm>
          <a:prstGeom prst="rect">
            <a:avLst/>
          </a:prstGeom>
          <a:noFill/>
        </p:spPr>
      </p:pic>
      <p:pic>
        <p:nvPicPr>
          <p:cNvPr id="19" name="Picture 2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276850"/>
            <a:ext cx="1689100" cy="244475"/>
          </a:xfrm>
          <a:prstGeom prst="rect">
            <a:avLst/>
          </a:prstGeom>
          <a:noFill/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1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/>
          <p:cNvSpPr>
            <a:spLocks noChangeArrowheads="1"/>
          </p:cNvSpPr>
          <p:nvPr/>
        </p:nvSpPr>
        <p:spPr bwMode="gray">
          <a:xfrm>
            <a:off x="642911" y="4271966"/>
            <a:ext cx="7818492" cy="20859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gray">
          <a:xfrm>
            <a:off x="571473" y="1700198"/>
            <a:ext cx="7961368" cy="20859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проекты развития профессионализма </a:t>
            </a:r>
            <a:endParaRPr lang="en-US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00275" y="4000504"/>
            <a:ext cx="4686300" cy="361950"/>
            <a:chOff x="720" y="1392"/>
            <a:chExt cx="4058" cy="480"/>
          </a:xfrm>
        </p:grpSpPr>
        <p:sp>
          <p:nvSpPr>
            <p:cNvPr id="72711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2713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14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203450" y="1438261"/>
            <a:ext cx="4686300" cy="361950"/>
            <a:chOff x="1388" y="1159"/>
            <a:chExt cx="2952" cy="228"/>
          </a:xfrm>
        </p:grpSpPr>
        <p:sp>
          <p:nvSpPr>
            <p:cNvPr id="72721" name="AutoShape 17"/>
            <p:cNvSpPr>
              <a:spLocks noChangeArrowheads="1"/>
            </p:cNvSpPr>
            <p:nvPr/>
          </p:nvSpPr>
          <p:spPr bwMode="ltGray">
            <a:xfrm>
              <a:off x="1388" y="1159"/>
              <a:ext cx="2952" cy="22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395" y="1166"/>
              <a:ext cx="2941" cy="211"/>
              <a:chOff x="1395" y="1166"/>
              <a:chExt cx="2941" cy="211"/>
            </a:xfrm>
          </p:grpSpPr>
          <p:sp>
            <p:nvSpPr>
              <p:cNvPr id="72723" name="AutoShape 19"/>
              <p:cNvSpPr>
                <a:spLocks noChangeArrowheads="1"/>
              </p:cNvSpPr>
              <p:nvPr/>
            </p:nvSpPr>
            <p:spPr bwMode="ltGray">
              <a:xfrm>
                <a:off x="1395" y="1322"/>
                <a:ext cx="2941" cy="5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24" name="AutoShape 20"/>
              <p:cNvSpPr>
                <a:spLocks noChangeArrowheads="1"/>
              </p:cNvSpPr>
              <p:nvPr/>
            </p:nvSpPr>
            <p:spPr bwMode="ltGray">
              <a:xfrm>
                <a:off x="1395" y="1166"/>
                <a:ext cx="2941" cy="5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2725" name="Rectangle 21"/>
          <p:cNvSpPr>
            <a:spLocks noChangeArrowheads="1"/>
          </p:cNvSpPr>
          <p:nvPr/>
        </p:nvSpPr>
        <p:spPr bwMode="black">
          <a:xfrm>
            <a:off x="2214546" y="1427148"/>
            <a:ext cx="4643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Арт-профи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форум КЭТ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black">
          <a:xfrm>
            <a:off x="2214547" y="4003679"/>
            <a:ext cx="4643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карьеры КЭТ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\\Server-ket2\фотографии кэт\КЭТ_мероприятия\АРТ-ПРОФИ\2011\Изображение 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000240"/>
            <a:ext cx="2359837" cy="1573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 descr="\\Server-ket2\фотографии кэт\КЭТ_мероприятия\АРТ-ПРОФИ\2011\Изображение 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998652"/>
            <a:ext cx="2359837" cy="1573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" descr="\\Server-ket2\фотографии кэт\КЭТ_мероприятия\АРТ-ПРОФИ\2011\Изображение 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1" y="1998652"/>
            <a:ext cx="2359837" cy="1573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Rectangle 21"/>
          <p:cNvSpPr>
            <a:spLocks noChangeArrowheads="1"/>
          </p:cNvSpPr>
          <p:nvPr/>
        </p:nvSpPr>
        <p:spPr bwMode="gray">
          <a:xfrm>
            <a:off x="457200" y="1024073"/>
            <a:ext cx="840422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2000" b="1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Творческие</a:t>
            </a:r>
            <a:r>
              <a:rPr lang="ru-RU" sz="20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проекты</a:t>
            </a:r>
            <a:endParaRPr lang="en-US" sz="16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9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D:\Фото\июнь 2012\DSC047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500570"/>
            <a:ext cx="2119255" cy="1589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D:\Фото\июнь 2012\DSC048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500569"/>
            <a:ext cx="2143140" cy="1607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D:\Фото\июнь 2012\DSC048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4500570"/>
            <a:ext cx="2142996" cy="1607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/>
          <p:cNvSpPr>
            <a:spLocks noChangeArrowheads="1"/>
          </p:cNvSpPr>
          <p:nvPr/>
        </p:nvSpPr>
        <p:spPr bwMode="gray">
          <a:xfrm>
            <a:off x="1031852" y="1668448"/>
            <a:ext cx="7183486" cy="483238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проекты развития профессионализма </a:t>
            </a:r>
            <a:endParaRPr lang="en-US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244726" y="1439848"/>
            <a:ext cx="4686300" cy="361950"/>
            <a:chOff x="720" y="1392"/>
            <a:chExt cx="4058" cy="480"/>
          </a:xfrm>
        </p:grpSpPr>
        <p:sp>
          <p:nvSpPr>
            <p:cNvPr id="72716" name="AutoShape 12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2718" name="AutoShape 14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19" name="AutoShape 15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2727" name="Rectangle 23"/>
          <p:cNvSpPr>
            <a:spLocks noChangeArrowheads="1"/>
          </p:cNvSpPr>
          <p:nvPr/>
        </p:nvSpPr>
        <p:spPr bwMode="black">
          <a:xfrm>
            <a:off x="2285984" y="1428736"/>
            <a:ext cx="4572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Успешный выпускник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21"/>
          <p:cNvSpPr>
            <a:spLocks noChangeArrowheads="1"/>
          </p:cNvSpPr>
          <p:nvPr/>
        </p:nvSpPr>
        <p:spPr bwMode="gray">
          <a:xfrm>
            <a:off x="457200" y="1024073"/>
            <a:ext cx="8404225" cy="406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2000" b="1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Творческий</a:t>
            </a:r>
            <a:r>
              <a:rPr lang="ru-RU" sz="20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33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  <a:endParaRPr lang="en-US" sz="1600" dirty="0">
              <a:solidFill>
                <a:srgbClr val="08080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9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928802"/>
            <a:ext cx="6000792" cy="4260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/>
            <a:r>
              <a:rPr lang="ru-RU" sz="3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Гарагуля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Прохор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000496" y="1357298"/>
            <a:ext cx="5000660" cy="4572000"/>
          </a:xfrm>
        </p:spPr>
        <p:txBody>
          <a:bodyPr/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«Автоматизированные системы обработки информации и управления»</a:t>
            </a:r>
            <a:endParaRPr lang="ru-RU" sz="2800" b="1" i="1" dirty="0" smtClean="0"/>
          </a:p>
          <a:p>
            <a:pPr marL="273050" indent="-6350">
              <a:buNone/>
            </a:pPr>
            <a:r>
              <a:rPr lang="ru-RU" b="1" i="1" dirty="0" smtClean="0"/>
              <a:t>Призер областных конкурсов по информатике</a:t>
            </a:r>
          </a:p>
          <a:p>
            <a:pPr marL="273050" indent="-6350">
              <a:buNone/>
            </a:pPr>
            <a:endParaRPr lang="ru-RU" sz="3000" dirty="0" smtClean="0"/>
          </a:p>
          <a:p>
            <a:pPr marL="273050" indent="-6350">
              <a:buNone/>
            </a:pPr>
            <a:endParaRPr lang="ru-RU" dirty="0"/>
          </a:p>
        </p:txBody>
      </p:sp>
      <p:pic>
        <p:nvPicPr>
          <p:cNvPr id="3074" name="Picture 2" descr="\\Server-ket2\фотографии кэт\доска_почета\2010 - 2011\gp31as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28802"/>
            <a:ext cx="2611883" cy="3460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8" y="142852"/>
            <a:ext cx="6302375" cy="1143000"/>
          </a:xfrm>
        </p:spPr>
        <p:txBody>
          <a:bodyPr/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Вопросы профессиональной адаптации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F:\ПРАКТИКА\для асои\3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62" y="4929198"/>
            <a:ext cx="1905014" cy="1428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2" descr="F:\ПРАКТИКА\для асои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61" y="3357562"/>
            <a:ext cx="1905013" cy="1428760"/>
          </a:xfrm>
          <a:prstGeom prst="roundRect">
            <a:avLst>
              <a:gd name="adj" fmla="val 8118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3" descr="J:\ПРАКТИКА\для асои\10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61" y="1785926"/>
            <a:ext cx="1905013" cy="1428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F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500034" y="3725864"/>
            <a:ext cx="5311775" cy="688975"/>
            <a:chOff x="720" y="1392"/>
            <a:chExt cx="4058" cy="480"/>
          </a:xfrm>
        </p:grpSpPr>
        <p:sp>
          <p:nvSpPr>
            <p:cNvPr id="38" name="AutoShape 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9" name="Group 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0" name="AutoShape 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" name="AutoShape 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42" name="Group 7"/>
          <p:cNvGrpSpPr>
            <a:grpSpLocks/>
          </p:cNvGrpSpPr>
          <p:nvPr/>
        </p:nvGrpSpPr>
        <p:grpSpPr bwMode="auto">
          <a:xfrm>
            <a:off x="500034" y="5311788"/>
            <a:ext cx="5311775" cy="688975"/>
            <a:chOff x="720" y="1392"/>
            <a:chExt cx="4058" cy="480"/>
          </a:xfrm>
        </p:grpSpPr>
        <p:sp>
          <p:nvSpPr>
            <p:cNvPr id="43" name="AutoShape 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4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5" name="AutoShape 1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6" name="AutoShape 1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47" name="Group 17"/>
          <p:cNvGrpSpPr>
            <a:grpSpLocks/>
          </p:cNvGrpSpPr>
          <p:nvPr/>
        </p:nvGrpSpPr>
        <p:grpSpPr bwMode="auto">
          <a:xfrm>
            <a:off x="500034" y="2143572"/>
            <a:ext cx="5311775" cy="688975"/>
            <a:chOff x="720" y="1389"/>
            <a:chExt cx="4058" cy="480"/>
          </a:xfrm>
        </p:grpSpPr>
        <p:sp>
          <p:nvSpPr>
            <p:cNvPr id="48" name="AutoShape 18"/>
            <p:cNvSpPr>
              <a:spLocks noChangeArrowheads="1"/>
            </p:cNvSpPr>
            <p:nvPr/>
          </p:nvSpPr>
          <p:spPr bwMode="ltGray">
            <a:xfrm>
              <a:off x="720" y="1389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9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0" name="AutoShape 20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" name="AutoShape 21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52" name="Text Box 22"/>
          <p:cNvSpPr txBox="1">
            <a:spLocks noChangeArrowheads="1"/>
          </p:cNvSpPr>
          <p:nvPr/>
        </p:nvSpPr>
        <p:spPr bwMode="black">
          <a:xfrm>
            <a:off x="966759" y="2262178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хочу?</a:t>
            </a:r>
            <a:endParaRPr lang="ru-RU" sz="2400" b="1" dirty="0" smtClean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black">
          <a:xfrm>
            <a:off x="977872" y="3833814"/>
            <a:ext cx="480857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надо?</a:t>
            </a:r>
            <a:endParaRPr lang="ru-RU" sz="2200" b="1" dirty="0" smtClean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black">
          <a:xfrm>
            <a:off x="977872" y="5413388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могу?</a:t>
            </a:r>
            <a:endParaRPr lang="ru-RU" sz="2400" b="1" dirty="0" smtClean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28" descr="1"/>
          <p:cNvPicPr>
            <a:picLocks noChangeAspect="1" noChangeArrowheads="1"/>
          </p:cNvPicPr>
          <p:nvPr/>
        </p:nvPicPr>
        <p:blipFill>
          <a:blip r:embed="rId5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315884" y="5286388"/>
            <a:ext cx="792163" cy="949325"/>
          </a:xfrm>
          <a:prstGeom prst="rect">
            <a:avLst/>
          </a:prstGeom>
          <a:noFill/>
        </p:spPr>
      </p:pic>
      <p:pic>
        <p:nvPicPr>
          <p:cNvPr id="56" name="Picture 29" descr="1"/>
          <p:cNvPicPr>
            <a:picLocks noChangeAspect="1" noChangeArrowheads="1"/>
          </p:cNvPicPr>
          <p:nvPr/>
        </p:nvPicPr>
        <p:blipFill>
          <a:blip r:embed="rId5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315884" y="3714752"/>
            <a:ext cx="792163" cy="949325"/>
          </a:xfrm>
          <a:prstGeom prst="rect">
            <a:avLst/>
          </a:prstGeom>
          <a:noFill/>
        </p:spPr>
      </p:pic>
      <p:pic>
        <p:nvPicPr>
          <p:cNvPr id="57" name="Picture 30" descr="1"/>
          <p:cNvPicPr>
            <a:picLocks noChangeAspect="1" noChangeArrowheads="1"/>
          </p:cNvPicPr>
          <p:nvPr/>
        </p:nvPicPr>
        <p:blipFill>
          <a:blip r:embed="rId5" cstate="print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304772" y="2143116"/>
            <a:ext cx="792162" cy="949325"/>
          </a:xfrm>
          <a:prstGeom prst="rect">
            <a:avLst/>
          </a:prstGeom>
          <a:noFill/>
        </p:spPr>
      </p:pic>
      <p:sp>
        <p:nvSpPr>
          <p:cNvPr id="58" name="Text Box 32"/>
          <p:cNvSpPr txBox="1">
            <a:spLocks noChangeArrowheads="1"/>
          </p:cNvSpPr>
          <p:nvPr/>
        </p:nvSpPr>
        <p:spPr bwMode="gray">
          <a:xfrm>
            <a:off x="625447" y="223995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9" name="Text Box 33"/>
          <p:cNvSpPr txBox="1">
            <a:spLocks noChangeArrowheads="1"/>
          </p:cNvSpPr>
          <p:nvPr/>
        </p:nvSpPr>
        <p:spPr bwMode="gray">
          <a:xfrm>
            <a:off x="638147" y="381317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gray">
          <a:xfrm>
            <a:off x="638147" y="54213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1" name="Номер слайда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2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/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Голышева Анна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643306" y="1428736"/>
            <a:ext cx="5286412" cy="4929190"/>
          </a:xfrm>
        </p:spPr>
        <p:txBody>
          <a:bodyPr/>
          <a:lstStyle/>
          <a:p>
            <a:pPr algn="just">
              <a:buNone/>
            </a:pPr>
            <a:r>
              <a:rPr lang="ru-RU" sz="2800" b="1" dirty="0" smtClean="0">
                <a:solidFill>
                  <a:srgbClr val="FFFFCC"/>
                </a:solidFill>
              </a:rPr>
              <a:t>	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rgbClr val="FFFFCC"/>
                </a:solidFill>
              </a:rPr>
              <a:t>	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algn="just">
              <a:buNone/>
            </a:pPr>
            <a:r>
              <a:rPr lang="ru-RU" sz="2800" dirty="0" smtClean="0"/>
              <a:t>	«Менеджмент»</a:t>
            </a:r>
          </a:p>
          <a:p>
            <a:pPr algn="just">
              <a:buNone/>
            </a:pPr>
            <a:endParaRPr lang="ru-RU" sz="3000" dirty="0" smtClean="0"/>
          </a:p>
          <a:p>
            <a:pPr>
              <a:buNone/>
            </a:pPr>
            <a:r>
              <a:rPr lang="ru-RU" i="1" dirty="0" smtClean="0"/>
              <a:t>	</a:t>
            </a:r>
            <a:r>
              <a:rPr lang="ru-RU" b="1" i="1" dirty="0" smtClean="0"/>
              <a:t>Призер межрегиональной олимпиады по менеджменту «Наука управлять»</a:t>
            </a:r>
          </a:p>
          <a:p>
            <a:pPr algn="just">
              <a:buNone/>
            </a:pPr>
            <a:endParaRPr lang="ru-RU" sz="3000" dirty="0" smtClean="0"/>
          </a:p>
          <a:p>
            <a:pPr algn="just"/>
            <a:endParaRPr lang="ru-RU" dirty="0"/>
          </a:p>
        </p:txBody>
      </p:sp>
      <p:pic>
        <p:nvPicPr>
          <p:cNvPr id="1026" name="Picture 2" descr="\\Server-ket2\администрация кэт\Кононенко Т.Б\Подготовка к Дню Карьеры\Портфолио студентов\Голышева Анна\DSC07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31" y="1928802"/>
            <a:ext cx="257176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868" y="1428736"/>
            <a:ext cx="5429288" cy="4357718"/>
          </a:xfrm>
        </p:spPr>
        <p:txBody>
          <a:bodyPr>
            <a:normAutofit/>
          </a:bodyPr>
          <a:lstStyle/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	Специальность:</a:t>
            </a:r>
          </a:p>
          <a:p>
            <a:pPr>
              <a:buNone/>
            </a:pPr>
            <a:r>
              <a:rPr lang="ru-RU" sz="2800" dirty="0" smtClean="0"/>
              <a:t>	«Монтаж и эксплуатация оборудования и систем газоснабжения»</a:t>
            </a:r>
          </a:p>
          <a:p>
            <a:pPr>
              <a:buNone/>
            </a:pPr>
            <a:r>
              <a:rPr lang="ru-RU" b="1" i="1" dirty="0" smtClean="0"/>
              <a:t>	</a:t>
            </a:r>
          </a:p>
          <a:p>
            <a:pPr>
              <a:buNone/>
            </a:pPr>
            <a:r>
              <a:rPr lang="ru-RU" b="1" i="1" dirty="0" smtClean="0"/>
              <a:t>	Призер областной олимпиады по инженерной графике</a:t>
            </a:r>
          </a:p>
          <a:p>
            <a:pPr>
              <a:buNone/>
            </a:pPr>
            <a:endParaRPr lang="ru-RU" sz="3000" dirty="0" smtClean="0"/>
          </a:p>
          <a:p>
            <a:pPr algn="just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5072" y="486771"/>
            <a:ext cx="8400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Добрынин Андрей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Documents and Settings\pc1101\Рабочий стол\Добрынин Андр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28802"/>
            <a:ext cx="2640892" cy="3543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5828" y="214290"/>
            <a:ext cx="8543956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/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Лебедев Владимир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00430" y="1357298"/>
            <a:ext cx="5500726" cy="4929222"/>
          </a:xfrm>
        </p:spPr>
        <p:txBody>
          <a:bodyPr>
            <a:normAutofit fontScale="92500" lnSpcReduction="10000"/>
          </a:bodyPr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«Автоматизированные системы обработки информации и управления»</a:t>
            </a:r>
          </a:p>
          <a:p>
            <a:pPr marL="273050" indent="-6350">
              <a:buNone/>
            </a:pPr>
            <a:endParaRPr lang="ru-RU" sz="2800" dirty="0" smtClean="0"/>
          </a:p>
          <a:p>
            <a:pPr marL="273050" indent="-6350">
              <a:buNone/>
            </a:pPr>
            <a:r>
              <a:rPr lang="ru-RU" b="1" i="1" dirty="0" smtClean="0"/>
              <a:t>Победитель областной олимпиады по информатике и победитель областного Дня науки</a:t>
            </a:r>
          </a:p>
          <a:p>
            <a:pPr marL="273050" indent="-6350">
              <a:buNone/>
            </a:pPr>
            <a:endParaRPr lang="ru-RU" sz="3000" dirty="0"/>
          </a:p>
        </p:txBody>
      </p:sp>
      <p:pic>
        <p:nvPicPr>
          <p:cNvPr id="3074" name="Picture 2" descr="\\Server-ket2\администрация кэт\Кононенко Т.Б\Подготовка к Дню Карьеры\Портфолио студентов\Лебедев Владимир\DSC04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85926"/>
            <a:ext cx="2474856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000496" y="1428736"/>
            <a:ext cx="5000660" cy="4929222"/>
          </a:xfrm>
        </p:spPr>
        <p:txBody>
          <a:bodyPr/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«Экономика и бухгалтерский учёт»</a:t>
            </a:r>
          </a:p>
          <a:p>
            <a:pPr marL="273050" indent="-6350">
              <a:buNone/>
            </a:pPr>
            <a:endParaRPr lang="ru-RU" dirty="0" smtClean="0"/>
          </a:p>
          <a:p>
            <a:pPr marL="273050" indent="-6350">
              <a:buNone/>
            </a:pPr>
            <a:r>
              <a:rPr lang="ru-RU" b="1" i="1" dirty="0" smtClean="0"/>
              <a:t>Призер областной олимпиады по бухгалтерскому учету</a:t>
            </a:r>
          </a:p>
          <a:p>
            <a:pPr marL="273050" indent="-6350">
              <a:buNone/>
            </a:pP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857256" y="500042"/>
            <a:ext cx="85725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Македонская Елена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C:\Documents and Settings\pc1101\Рабочий стол\македонская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928802"/>
            <a:ext cx="2428892" cy="3331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00430" y="1357298"/>
            <a:ext cx="5429288" cy="4667264"/>
          </a:xfrm>
        </p:spPr>
        <p:txBody>
          <a:bodyPr/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«Охрана окружающей среды и рациональное использование природных ресурсов»</a:t>
            </a:r>
          </a:p>
          <a:p>
            <a:pPr marL="273050" indent="-6350">
              <a:buNone/>
            </a:pPr>
            <a:endParaRPr lang="ru-RU" sz="2800" dirty="0" smtClean="0"/>
          </a:p>
          <a:p>
            <a:pPr marL="273050" indent="-6350">
              <a:buNone/>
            </a:pPr>
            <a:r>
              <a:rPr lang="ru-RU" b="1" i="1" dirty="0" smtClean="0"/>
              <a:t>Победитель областного конкурса «Арт-Профи Форум»</a:t>
            </a:r>
          </a:p>
          <a:p>
            <a:pPr marL="273050" indent="-6350">
              <a:buNone/>
            </a:pPr>
            <a:endParaRPr lang="ru-RU" dirty="0" smtClean="0"/>
          </a:p>
          <a:p>
            <a:pPr marL="273050" indent="-635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7580" y="486771"/>
            <a:ext cx="85522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Озерова Анастасия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C:\Documents and Settings\pc1101\Рабочий стол\озеро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3116"/>
            <a:ext cx="265148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428992" y="1357298"/>
            <a:ext cx="5572164" cy="5143536"/>
          </a:xfrm>
        </p:spPr>
        <p:txBody>
          <a:bodyPr/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«Охрана окружающей среды и рациональное использование природных ресурсов»</a:t>
            </a:r>
          </a:p>
          <a:p>
            <a:pPr marL="273050" indent="-6350">
              <a:buNone/>
            </a:pPr>
            <a:endParaRPr lang="ru-RU" b="1" i="1" dirty="0" smtClean="0"/>
          </a:p>
          <a:p>
            <a:pPr marL="273050" indent="-6350">
              <a:buNone/>
            </a:pPr>
            <a:r>
              <a:rPr lang="ru-RU" b="1" i="1" dirty="0" smtClean="0"/>
              <a:t>Победитель областного конкурса «Арт-Профи Форум»</a:t>
            </a:r>
          </a:p>
          <a:p>
            <a:pPr marL="273050" indent="-6350">
              <a:buNone/>
            </a:pPr>
            <a:endParaRPr lang="ru-RU" dirty="0" smtClean="0"/>
          </a:p>
          <a:p>
            <a:pPr marL="273050" indent="-635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7580" y="486771"/>
            <a:ext cx="85522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Озерова Дарья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:\Documents and Settings\pc1101\Рабочий стол\озеро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85992"/>
            <a:ext cx="265148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86182" y="1428736"/>
            <a:ext cx="5214974" cy="5143536"/>
          </a:xfrm>
        </p:spPr>
        <p:txBody>
          <a:bodyPr>
            <a:normAutofit fontScale="77500" lnSpcReduction="20000"/>
          </a:bodyPr>
          <a:lstStyle/>
          <a:p>
            <a:pPr marL="88900" indent="17780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«Аналитический контроль качества химических соединений»</a:t>
            </a:r>
          </a:p>
          <a:p>
            <a:pPr marL="273050" indent="-6350">
              <a:buNone/>
            </a:pPr>
            <a:endParaRPr lang="ru-RU" sz="2800" dirty="0" smtClean="0"/>
          </a:p>
          <a:p>
            <a:pPr marL="273050" indent="-6350">
              <a:buNone/>
            </a:pPr>
            <a:r>
              <a:rPr lang="ru-RU" sz="3300" b="1" i="1" dirty="0" smtClean="0"/>
              <a:t>Призер областных и Всероссийских конкурсов, победитель областной олимпиады по химии, стипендиату губернаторской стипендии и стипендии правительства Российской Федерации</a:t>
            </a:r>
          </a:p>
          <a:p>
            <a:pPr marL="273050" indent="-6350">
              <a:buNone/>
            </a:pPr>
            <a:endParaRPr lang="ru-RU" sz="3000" dirty="0" smtClean="0"/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3714744" y="3786190"/>
            <a:ext cx="5143536" cy="2500330"/>
          </a:xfrm>
          <a:prstGeom prst="rect">
            <a:avLst/>
          </a:prstGeom>
        </p:spPr>
        <p:txBody>
          <a:bodyPr vert="horz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88900"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ru-RU" sz="2600" b="1" i="0" u="none" strike="noStrike" kern="120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486771"/>
            <a:ext cx="82868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Пастух Юрий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Documents and Settings\pc1101\Рабочий стол\DSC06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28802"/>
            <a:ext cx="2801556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32" y="152400"/>
            <a:ext cx="8229600" cy="12192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/>
            <a:r>
              <a:rPr lang="ru-RU" sz="3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Петешев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Николай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00430" y="1500174"/>
            <a:ext cx="5429288" cy="5357826"/>
          </a:xfrm>
        </p:spPr>
        <p:txBody>
          <a:bodyPr>
            <a:normAutofit/>
          </a:bodyPr>
          <a:lstStyle/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«Теплоснабжение и теплотехническое оборудование»</a:t>
            </a:r>
          </a:p>
          <a:p>
            <a:pPr marL="273050" indent="-6350">
              <a:buNone/>
            </a:pPr>
            <a:endParaRPr lang="ru-RU" dirty="0" smtClean="0"/>
          </a:p>
          <a:p>
            <a:pPr marL="273050" indent="-6350">
              <a:buNone/>
            </a:pPr>
            <a:r>
              <a:rPr lang="ru-RU" b="1" i="1" dirty="0" smtClean="0"/>
              <a:t>Стипендиат правительства Российской Федерации</a:t>
            </a:r>
          </a:p>
          <a:p>
            <a:pPr marL="273050" indent="-6350">
              <a:buNone/>
            </a:pPr>
            <a:endParaRPr lang="ru-RU" dirty="0"/>
          </a:p>
        </p:txBody>
      </p:sp>
      <p:pic>
        <p:nvPicPr>
          <p:cNvPr id="4" name="Рисунок 3" descr="D:\творчество\Петешев Николай\02022011030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4348" y="2214554"/>
            <a:ext cx="2571768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/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Петров Михаил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643306" y="1214422"/>
            <a:ext cx="5357850" cy="5429288"/>
          </a:xfrm>
        </p:spPr>
        <p:txBody>
          <a:bodyPr/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«Монтаж, наладка и эксплуатация электрооборудования промышленных и гражданских зданий»</a:t>
            </a:r>
          </a:p>
          <a:p>
            <a:pPr marL="273050" indent="-6350">
              <a:buNone/>
            </a:pPr>
            <a:endParaRPr lang="ru-RU" sz="2800" dirty="0" smtClean="0"/>
          </a:p>
          <a:p>
            <a:pPr marL="273050" indent="-6350">
              <a:buNone/>
            </a:pPr>
            <a:r>
              <a:rPr lang="ru-RU" sz="2800" b="1" i="1" dirty="0" smtClean="0"/>
              <a:t>Победитель областного конкурса «Арт-Профи Форум»</a:t>
            </a:r>
          </a:p>
          <a:p>
            <a:pPr marL="273050" indent="-6350">
              <a:buNone/>
            </a:pPr>
            <a:endParaRPr lang="ru-RU" sz="3000" dirty="0" smtClean="0"/>
          </a:p>
          <a:p>
            <a:pPr marL="273050" indent="-6350">
              <a:buNone/>
            </a:pPr>
            <a:endParaRPr lang="ru-RU" dirty="0"/>
          </a:p>
        </p:txBody>
      </p:sp>
      <p:pic>
        <p:nvPicPr>
          <p:cNvPr id="9219" name="Picture 3" descr="C:\Documents and Settings\pc1101\Рабочий стол\петров михаи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00240"/>
            <a:ext cx="2841063" cy="3468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/>
            <a:r>
              <a:rPr lang="ru-RU" sz="3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Пяткина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Анастасия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00430" y="1428736"/>
            <a:ext cx="5500726" cy="5286412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FFCC"/>
                </a:solidFill>
              </a:rPr>
              <a:t>	</a:t>
            </a: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	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«Экономика, бухгалтерский учёт»</a:t>
            </a:r>
          </a:p>
          <a:p>
            <a:pPr marL="273050" indent="-6350">
              <a:buNone/>
            </a:pPr>
            <a:endParaRPr lang="ru-RU" sz="2800" dirty="0" smtClean="0"/>
          </a:p>
          <a:p>
            <a:pPr marL="273050" indent="-6350">
              <a:buNone/>
            </a:pPr>
            <a:r>
              <a:rPr lang="ru-RU" b="1" i="1" dirty="0" smtClean="0"/>
              <a:t>Призер областной олимпиады по бухгалтерскому учету</a:t>
            </a:r>
          </a:p>
          <a:p>
            <a:pPr marL="273050" indent="-6350">
              <a:buNone/>
            </a:pPr>
            <a:endParaRPr lang="ru-RU" dirty="0" smtClean="0"/>
          </a:p>
        </p:txBody>
      </p:sp>
      <p:pic>
        <p:nvPicPr>
          <p:cNvPr id="10242" name="Picture 2" descr="C:\Documents and Settings\pc1101\Рабочий стол\пяткина анастасия.jpg"/>
          <p:cNvPicPr>
            <a:picLocks noChangeAspect="1" noChangeArrowheads="1"/>
          </p:cNvPicPr>
          <p:nvPr/>
        </p:nvPicPr>
        <p:blipFill>
          <a:blip r:embed="rId2" cstate="print"/>
          <a:srcRect r="9999" b="19282"/>
          <a:stretch>
            <a:fillRect/>
          </a:stretch>
        </p:blipFill>
        <p:spPr bwMode="auto">
          <a:xfrm>
            <a:off x="1142976" y="1928802"/>
            <a:ext cx="1857388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7597802" cy="1143000"/>
          </a:xfrm>
        </p:spPr>
        <p:txBody>
          <a:bodyPr/>
          <a:lstStyle/>
          <a:p>
            <a:r>
              <a:rPr lang="ru-RU" sz="3200" dirty="0" smtClean="0"/>
              <a:t>Конкурентоспособное вхождение выпускников на рынок труда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429684" cy="4525963"/>
          </a:xfrm>
        </p:spPr>
        <p:txBody>
          <a:bodyPr/>
          <a:lstStyle/>
          <a:p>
            <a:pPr lvl="0">
              <a:buNone/>
            </a:pPr>
            <a:r>
              <a:rPr lang="ru-RU" sz="3100" dirty="0" smtClean="0"/>
              <a:t>1. </a:t>
            </a:r>
            <a:r>
              <a:rPr lang="ru-RU" sz="3100" b="1" dirty="0" smtClean="0"/>
              <a:t>Экономическая база </a:t>
            </a:r>
            <a:r>
              <a:rPr lang="ru-RU" sz="3100" dirty="0" smtClean="0"/>
              <a:t>(диплом об образовании, дополнительное бизнес-образование, знание </a:t>
            </a:r>
            <a:r>
              <a:rPr lang="ru-RU" sz="3100" dirty="0" smtClean="0"/>
              <a:t>иностранного </a:t>
            </a:r>
            <a:r>
              <a:rPr lang="ru-RU" sz="3100" dirty="0" smtClean="0"/>
              <a:t>языка, информационно-техническая компетентность)</a:t>
            </a:r>
            <a:endParaRPr lang="ru-RU" sz="3100" dirty="0" smtClean="0"/>
          </a:p>
          <a:p>
            <a:pPr>
              <a:buNone/>
            </a:pPr>
            <a:r>
              <a:rPr lang="ru-RU" sz="3100" dirty="0" smtClean="0"/>
              <a:t>2. </a:t>
            </a:r>
            <a:r>
              <a:rPr lang="ru-RU" sz="3100" b="1" dirty="0" smtClean="0"/>
              <a:t>Социальная </a:t>
            </a:r>
            <a:r>
              <a:rPr lang="ru-RU" sz="3100" b="1" dirty="0" smtClean="0"/>
              <a:t>сеть </a:t>
            </a:r>
            <a:r>
              <a:rPr lang="ru-RU" sz="3100" dirty="0" smtClean="0"/>
              <a:t>(социальные партнеры, семья</a:t>
            </a:r>
            <a:r>
              <a:rPr lang="ru-RU" sz="3100" dirty="0" smtClean="0"/>
              <a:t>, родственники, </a:t>
            </a:r>
            <a:r>
              <a:rPr lang="ru-RU" sz="3100" dirty="0" smtClean="0"/>
              <a:t>друзья</a:t>
            </a:r>
            <a:r>
              <a:rPr lang="ru-RU" sz="3100" dirty="0" smtClean="0"/>
              <a:t>)</a:t>
            </a:r>
          </a:p>
          <a:p>
            <a:pPr>
              <a:buNone/>
            </a:pPr>
            <a:r>
              <a:rPr lang="ru-RU" sz="3100" dirty="0" smtClean="0"/>
              <a:t>3. </a:t>
            </a:r>
            <a:r>
              <a:rPr lang="ru-RU" sz="3100" b="1" dirty="0" smtClean="0"/>
              <a:t>Уникальная </a:t>
            </a:r>
            <a:r>
              <a:rPr lang="ru-RU" sz="3100" b="1" dirty="0" smtClean="0"/>
              <a:t>индивидуальность</a:t>
            </a:r>
            <a:r>
              <a:rPr lang="ru-RU" sz="3100" dirty="0" smtClean="0"/>
              <a:t> (деловой имидж, интеллект, эрудиция, позитивное </a:t>
            </a:r>
            <a:r>
              <a:rPr lang="ru-RU" sz="3100" dirty="0" smtClean="0"/>
              <a:t>отношение к </a:t>
            </a:r>
            <a:r>
              <a:rPr lang="ru-RU" sz="3100" dirty="0" smtClean="0"/>
              <a:t>миру, мотивация)</a:t>
            </a:r>
            <a:r>
              <a:rPr lang="ru-RU" sz="3100" dirty="0" smtClean="0"/>
              <a:t>	</a:t>
            </a:r>
            <a:endParaRPr lang="ru-RU" sz="3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/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Романов Михаил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000496" y="1357298"/>
            <a:ext cx="5000660" cy="4572000"/>
          </a:xfrm>
        </p:spPr>
        <p:txBody>
          <a:bodyPr/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«Электрические станции, сети и системы»</a:t>
            </a:r>
          </a:p>
          <a:p>
            <a:pPr marL="273050" indent="-6350">
              <a:buNone/>
            </a:pPr>
            <a:endParaRPr lang="ru-RU" sz="2800" dirty="0" smtClean="0"/>
          </a:p>
          <a:p>
            <a:pPr marL="273050" indent="-6350">
              <a:buNone/>
            </a:pPr>
            <a:r>
              <a:rPr lang="ru-RU" sz="2800" b="1" i="1" dirty="0" smtClean="0"/>
              <a:t>Стипендиат правительства Российской Федерации</a:t>
            </a:r>
          </a:p>
          <a:p>
            <a:pPr marL="273050" indent="-6350">
              <a:buNone/>
            </a:pPr>
            <a:endParaRPr lang="ru-RU" sz="3000" dirty="0" smtClean="0"/>
          </a:p>
          <a:p>
            <a:pPr marL="273050" indent="-6350">
              <a:buNone/>
            </a:pPr>
            <a:endParaRPr lang="ru-RU" dirty="0"/>
          </a:p>
        </p:txBody>
      </p:sp>
      <p:pic>
        <p:nvPicPr>
          <p:cNvPr id="8194" name="Picture 2" descr="C:\Documents and Settings\pc1101\Рабочий стол\Романов Михаи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00240"/>
            <a:ext cx="2779490" cy="3652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/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Румянцев Евгений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29058" y="1428736"/>
            <a:ext cx="5000660" cy="4714876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rgbClr val="FFFFCC"/>
                </a:solidFill>
              </a:rPr>
              <a:t>	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FFCC"/>
                </a:solidFill>
              </a:rPr>
              <a:t>	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>
              <a:buNone/>
            </a:pPr>
            <a:r>
              <a:rPr lang="ru-RU" sz="2800" dirty="0" smtClean="0"/>
              <a:t>	«Монтаж и эксплуатация оборудования и систем газоснабжения»</a:t>
            </a: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b="1" i="1" dirty="0" smtClean="0"/>
              <a:t>	Призер областной олимпиады по инженерной графике</a:t>
            </a:r>
          </a:p>
          <a:p>
            <a:pPr>
              <a:buNone/>
            </a:pP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7170" name="Picture 2" descr="C:\Documents and Settings\pc1101\Рабочий стол\Румянцев евгений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28802"/>
            <a:ext cx="2989972" cy="3886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643306" y="1428736"/>
            <a:ext cx="5357850" cy="4857784"/>
          </a:xfrm>
        </p:spPr>
        <p:txBody>
          <a:bodyPr>
            <a:normAutofit lnSpcReduction="10000"/>
          </a:bodyPr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«Охрана окружающей среды и рациональное использование природных ресурсов»</a:t>
            </a:r>
          </a:p>
          <a:p>
            <a:pPr marL="273050" indent="-6350">
              <a:buNone/>
            </a:pPr>
            <a:endParaRPr lang="ru-RU" b="1" i="1" dirty="0" smtClean="0"/>
          </a:p>
          <a:p>
            <a:pPr marL="273050" indent="-6350">
              <a:buNone/>
            </a:pPr>
            <a:r>
              <a:rPr lang="ru-RU" b="1" i="1" dirty="0" smtClean="0"/>
              <a:t>Победитель областного конкурса «Арт-Профи Форум»</a:t>
            </a:r>
          </a:p>
          <a:p>
            <a:pPr marL="273050" indent="-6350">
              <a:buNone/>
            </a:pPr>
            <a:endParaRPr lang="ru-RU" dirty="0" smtClean="0"/>
          </a:p>
          <a:p>
            <a:pPr algn="just">
              <a:buNone/>
            </a:pPr>
            <a:endParaRPr lang="ru-RU" dirty="0"/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3714744" y="3643314"/>
            <a:ext cx="5043494" cy="2357454"/>
          </a:xfrm>
          <a:prstGeom prst="rect">
            <a:avLst/>
          </a:prstGeom>
        </p:spPr>
        <p:txBody>
          <a:bodyPr vert="horz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73050" marR="0" lvl="0" indent="-635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ru-RU" sz="26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486771"/>
            <a:ext cx="79296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Смирнова Виктория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Documents and Settings\pc1101\Рабочий стол\Смирнова Виктор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2631482" cy="3552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868" y="1428736"/>
            <a:ext cx="5357850" cy="5072098"/>
          </a:xfrm>
        </p:spPr>
        <p:txBody>
          <a:bodyPr/>
          <a:lstStyle/>
          <a:p>
            <a:pPr marL="273050" indent="-6350" algn="just">
              <a:buNone/>
            </a:pPr>
            <a:endParaRPr lang="ru-RU" sz="2800" b="1" dirty="0" smtClean="0">
              <a:solidFill>
                <a:srgbClr val="FFFFCC"/>
              </a:solidFill>
            </a:endParaRPr>
          </a:p>
          <a:p>
            <a:pPr marL="273050" indent="-6350" algn="just">
              <a:buNone/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Специальность:</a:t>
            </a:r>
          </a:p>
          <a:p>
            <a:pPr marL="273050" indent="-6350">
              <a:buNone/>
            </a:pPr>
            <a:r>
              <a:rPr lang="ru-RU" sz="2800" dirty="0" smtClean="0"/>
              <a:t>«Охрана окружающей среды и рациональное использование природных ресурсов»</a:t>
            </a:r>
          </a:p>
          <a:p>
            <a:pPr marL="273050" indent="-6350">
              <a:buNone/>
            </a:pPr>
            <a:endParaRPr lang="ru-RU" sz="2800" b="1" i="1" dirty="0" smtClean="0"/>
          </a:p>
          <a:p>
            <a:pPr marL="273050" indent="-6350">
              <a:buNone/>
            </a:pPr>
            <a:r>
              <a:rPr lang="ru-RU" sz="2800" b="1" i="1" dirty="0" smtClean="0"/>
              <a:t>Победитель областного конкурса «Арт-Профи Форум»</a:t>
            </a:r>
          </a:p>
          <a:p>
            <a:pPr marL="273050" indent="-6350">
              <a:buNone/>
            </a:pPr>
            <a:endParaRPr lang="ru-RU" sz="3000" dirty="0" smtClean="0"/>
          </a:p>
          <a:p>
            <a:pPr marL="273050" indent="-6350"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892898" y="486771"/>
            <a:ext cx="9322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Сыромятникова Елизавета</a:t>
            </a:r>
          </a:p>
        </p:txBody>
      </p:sp>
      <p:pic>
        <p:nvPicPr>
          <p:cNvPr id="5122" name="Picture 2" descr="C:\Documents and Settings\pc1101\Рабочий стол\сыромятникова лиз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2652709" cy="4103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119034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Профессиональное развитие</a:t>
            </a:r>
            <a:endParaRPr lang="en-US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9093" name="AutoShape 5"/>
          <p:cNvSpPr>
            <a:spLocks noChangeArrowheads="1"/>
          </p:cNvSpPr>
          <p:nvPr/>
        </p:nvSpPr>
        <p:spPr bwMode="ltGray">
          <a:xfrm rot="2692993">
            <a:off x="2865763" y="1964879"/>
            <a:ext cx="3449638" cy="3463925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7372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9094" name="AutoShape 6"/>
          <p:cNvSpPr>
            <a:spLocks noChangeArrowheads="1"/>
          </p:cNvSpPr>
          <p:nvPr/>
        </p:nvSpPr>
        <p:spPr bwMode="gray">
          <a:xfrm rot="-2707007">
            <a:off x="2891957" y="1964085"/>
            <a:ext cx="3449638" cy="3463925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solidFill>
            <a:schemeClr val="folHlink"/>
          </a:solidFill>
          <a:ln w="9525" algn="ctr">
            <a:noFill/>
            <a:miter lim="800000"/>
            <a:headEnd/>
            <a:tailEnd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9095" name="AutoShape 7"/>
          <p:cNvSpPr>
            <a:spLocks noChangeArrowheads="1"/>
          </p:cNvSpPr>
          <p:nvPr/>
        </p:nvSpPr>
        <p:spPr bwMode="invGray">
          <a:xfrm rot="18907007" flipV="1">
            <a:off x="2862588" y="1926779"/>
            <a:ext cx="3449638" cy="3463925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7372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9096" name="AutoShape 8"/>
          <p:cNvSpPr>
            <a:spLocks noChangeArrowheads="1"/>
          </p:cNvSpPr>
          <p:nvPr/>
        </p:nvSpPr>
        <p:spPr bwMode="ltGray">
          <a:xfrm rot="2692993" flipH="1" flipV="1">
            <a:off x="2891163" y="1926779"/>
            <a:ext cx="3449638" cy="3463925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9097" name="WordArt 9"/>
          <p:cNvSpPr>
            <a:spLocks noChangeArrowheads="1" noChangeShapeType="1" noTextEdit="1"/>
          </p:cNvSpPr>
          <p:nvPr/>
        </p:nvSpPr>
        <p:spPr bwMode="gray">
          <a:xfrm rot="-24207704">
            <a:off x="2937201" y="2552254"/>
            <a:ext cx="2162175" cy="1079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pPr algn="ctr"/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Профессиональные цели</a:t>
            </a:r>
          </a:p>
        </p:txBody>
      </p:sp>
      <p:sp>
        <p:nvSpPr>
          <p:cNvPr id="89098" name="WordArt 10"/>
          <p:cNvSpPr>
            <a:spLocks noChangeArrowheads="1" noChangeShapeType="1" noTextEdit="1"/>
          </p:cNvSpPr>
          <p:nvPr/>
        </p:nvSpPr>
        <p:spPr bwMode="black">
          <a:xfrm rot="-18744379">
            <a:off x="4104013" y="2609405"/>
            <a:ext cx="2162175" cy="1079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061081"/>
              </a:avLst>
            </a:prstTxWarp>
          </a:bodyPr>
          <a:lstStyle/>
          <a:p>
            <a:pPr algn="ctr"/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Стратегии достижения</a:t>
            </a:r>
            <a:endParaRPr lang="ru-RU" b="1" kern="10" dirty="0">
              <a:ln w="9525">
                <a:noFill/>
                <a:round/>
                <a:headEnd/>
                <a:tailEnd/>
              </a:ln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9" name="WordArt 11"/>
          <p:cNvSpPr>
            <a:spLocks noChangeArrowheads="1" noChangeShapeType="1" noTextEdit="1"/>
          </p:cNvSpPr>
          <p:nvPr/>
        </p:nvSpPr>
        <p:spPr bwMode="black">
          <a:xfrm rot="-18744379">
            <a:off x="2930850" y="3749230"/>
            <a:ext cx="2162175" cy="10795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367497"/>
              </a:avLst>
            </a:prstTxWarp>
          </a:bodyPr>
          <a:lstStyle/>
          <a:p>
            <a:pPr algn="ctr"/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Творческий подход</a:t>
            </a:r>
            <a:endParaRPr lang="ru-RU" b="1" kern="10" dirty="0">
              <a:ln w="9525">
                <a:noFill/>
                <a:round/>
                <a:headEnd/>
                <a:tailEnd/>
              </a:ln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100" name="WordArt 12"/>
          <p:cNvSpPr>
            <a:spLocks noChangeArrowheads="1" noChangeShapeType="1" noTextEdit="1"/>
          </p:cNvSpPr>
          <p:nvPr/>
        </p:nvSpPr>
        <p:spPr bwMode="gray">
          <a:xfrm rot="-46060605">
            <a:off x="4127032" y="3688111"/>
            <a:ext cx="2162175" cy="1144587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440847"/>
              </a:avLst>
            </a:prstTxWarp>
          </a:bodyPr>
          <a:lstStyle/>
          <a:p>
            <a:pPr algn="ctr"/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Оптимальный результат</a:t>
            </a:r>
            <a:endParaRPr lang="ru-RU" b="1" kern="10" dirty="0">
              <a:ln w="9525">
                <a:noFill/>
                <a:round/>
                <a:headEnd/>
                <a:tailEnd/>
              </a:ln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gray">
          <a:xfrm>
            <a:off x="3381678" y="3376612"/>
            <a:ext cx="245109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Профессиональные компетенции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F:\ПРАКТИКА\для асои\1.-В-поисках-идеальной-работы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701629"/>
            <a:ext cx="2143140" cy="17273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6FB9D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0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3" descr="F:\ПРАКТИКА\для асои\1301395846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714884"/>
            <a:ext cx="2428892" cy="16111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AED92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0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2" descr="F:\ПРАКТИКА\для асои\outsourc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714884"/>
            <a:ext cx="2571768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7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6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362" name="Picture 2" descr="C:\Documents and Settings\PC3200\Рабочий стол\НА 25 ДЕНЬ НАУКИ\скрины\opredelenie_celey_v_professionalnoy_kare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427107"/>
            <a:ext cx="1571636" cy="207333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EC2C0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6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7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9" y="198438"/>
            <a:ext cx="5740414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Успех профессионального развития через призму проектной деятельности</a:t>
            </a:r>
            <a:endParaRPr lang="en-US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4211" name="AutoShape 3"/>
          <p:cNvSpPr>
            <a:spLocks noChangeArrowheads="1"/>
          </p:cNvSpPr>
          <p:nvPr/>
        </p:nvSpPr>
        <p:spPr bwMode="gray">
          <a:xfrm flipV="1">
            <a:off x="571472" y="3929042"/>
            <a:ext cx="3969509" cy="273720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50980"/>
                  <a:invGamma/>
                </a:schemeClr>
              </a:gs>
            </a:gsLst>
            <a:lin ang="189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gray">
          <a:xfrm>
            <a:off x="4572000" y="1171559"/>
            <a:ext cx="3972347" cy="274004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82353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4213" name="AutoShape 5"/>
          <p:cNvSpPr>
            <a:spLocks noChangeArrowheads="1"/>
          </p:cNvSpPr>
          <p:nvPr/>
        </p:nvSpPr>
        <p:spPr bwMode="gray">
          <a:xfrm>
            <a:off x="571472" y="1171559"/>
            <a:ext cx="3972349" cy="274004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6078"/>
                  <a:invGamma/>
                </a:schemeClr>
              </a:gs>
            </a:gsLst>
            <a:lin ang="27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4214" name="AutoShape 6"/>
          <p:cNvSpPr>
            <a:spLocks noChangeArrowheads="1"/>
          </p:cNvSpPr>
          <p:nvPr/>
        </p:nvSpPr>
        <p:spPr bwMode="gray">
          <a:xfrm flipV="1">
            <a:off x="2551443" y="1171559"/>
            <a:ext cx="3972347" cy="274004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60392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4215" name="AutoShape 7"/>
          <p:cNvSpPr>
            <a:spLocks noChangeArrowheads="1"/>
          </p:cNvSpPr>
          <p:nvPr/>
        </p:nvSpPr>
        <p:spPr bwMode="gray">
          <a:xfrm>
            <a:off x="2549519" y="3924616"/>
            <a:ext cx="3969509" cy="2740039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76078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4216" name="AutoShape 8"/>
          <p:cNvSpPr>
            <a:spLocks noChangeArrowheads="1"/>
          </p:cNvSpPr>
          <p:nvPr/>
        </p:nvSpPr>
        <p:spPr bwMode="gray">
          <a:xfrm flipV="1">
            <a:off x="4572000" y="3929042"/>
            <a:ext cx="3969509" cy="273720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72941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white">
          <a:xfrm>
            <a:off x="3643306" y="1571612"/>
            <a:ext cx="178595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базовых умений лидера</a:t>
            </a:r>
            <a:endParaRPr lang="en-US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white">
          <a:xfrm>
            <a:off x="5376868" y="3951936"/>
            <a:ext cx="2334671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Умение мотивировать, оказывать поддержку, быть требовательным</a:t>
            </a:r>
            <a:endParaRPr lang="en-US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white">
          <a:xfrm>
            <a:off x="1643042" y="4363058"/>
            <a:ext cx="1714512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Усиление веры в свои проекты</a:t>
            </a:r>
            <a:endParaRPr lang="en-US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27" name="Rectangle 19"/>
          <p:cNvSpPr>
            <a:spLocks noChangeArrowheads="1"/>
          </p:cNvSpPr>
          <p:nvPr/>
        </p:nvSpPr>
        <p:spPr bwMode="white">
          <a:xfrm>
            <a:off x="1428728" y="2714620"/>
            <a:ext cx="214314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сильных проектов</a:t>
            </a:r>
            <a:endParaRPr lang="en-US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28" name="Rectangle 20"/>
          <p:cNvSpPr>
            <a:spLocks noChangeArrowheads="1"/>
          </p:cNvSpPr>
          <p:nvPr/>
        </p:nvSpPr>
        <p:spPr bwMode="white">
          <a:xfrm>
            <a:off x="5429256" y="2643182"/>
            <a:ext cx="2357454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Нахождение ресурсов для систематизирования</a:t>
            </a:r>
            <a:endParaRPr lang="en-US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778246" y="3365494"/>
            <a:ext cx="1606550" cy="1077912"/>
            <a:chOff x="2363" y="2075"/>
            <a:chExt cx="1210" cy="812"/>
          </a:xfrm>
        </p:grpSpPr>
        <p:sp>
          <p:nvSpPr>
            <p:cNvPr id="94230" name="AutoShape 22"/>
            <p:cNvSpPr>
              <a:spLocks noChangeArrowheads="1"/>
            </p:cNvSpPr>
            <p:nvPr/>
          </p:nvSpPr>
          <p:spPr bwMode="gray">
            <a:xfrm>
              <a:off x="2363" y="2075"/>
              <a:ext cx="1210" cy="812"/>
            </a:xfrm>
            <a:prstGeom prst="hexagon">
              <a:avLst>
                <a:gd name="adj" fmla="val 37254"/>
                <a:gd name="vf" fmla="val 115470"/>
              </a:avLst>
            </a:prstGeom>
            <a:solidFill>
              <a:srgbClr val="F8F8F8">
                <a:alpha val="50000"/>
              </a:srgbClr>
            </a:solidFill>
            <a:ln w="19050" algn="ctr">
              <a:solidFill>
                <a:srgbClr val="F8F8F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31" name="AutoShape 23"/>
            <p:cNvSpPr>
              <a:spLocks noChangeArrowheads="1"/>
            </p:cNvSpPr>
            <p:nvPr/>
          </p:nvSpPr>
          <p:spPr bwMode="gray">
            <a:xfrm>
              <a:off x="2395" y="2095"/>
              <a:ext cx="1138" cy="764"/>
            </a:xfrm>
            <a:prstGeom prst="hexagon">
              <a:avLst>
                <a:gd name="adj" fmla="val 37238"/>
                <a:gd name="vf" fmla="val 115470"/>
              </a:avLst>
            </a:prstGeom>
            <a:solidFill>
              <a:srgbClr val="F8F8F8"/>
            </a:solidFill>
            <a:ln w="19050" algn="ctr">
              <a:solidFill>
                <a:srgbClr val="F8F8F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4232" name="Rectangle 24"/>
          <p:cNvSpPr>
            <a:spLocks noChangeArrowheads="1"/>
          </p:cNvSpPr>
          <p:nvPr/>
        </p:nvSpPr>
        <p:spPr bwMode="auto">
          <a:xfrm>
            <a:off x="4041771" y="3684526"/>
            <a:ext cx="1077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Успех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white">
          <a:xfrm>
            <a:off x="3500430" y="5286388"/>
            <a:ext cx="207170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Принятие на себя персональной и системной  ответственности</a:t>
            </a:r>
            <a:endParaRPr lang="en-US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0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Областной конкурс учреждений начального и среднего профессионального образования</a:t>
            </a:r>
            <a:endParaRPr lang="en-US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7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Содержимое 1"/>
          <p:cNvSpPr>
            <a:spLocks noGrp="1"/>
          </p:cNvSpPr>
          <p:nvPr>
            <p:ph idx="1"/>
          </p:nvPr>
        </p:nvSpPr>
        <p:spPr>
          <a:xfrm>
            <a:off x="3786182" y="1357298"/>
            <a:ext cx="5143536" cy="5072098"/>
          </a:xfrm>
        </p:spPr>
        <p:txBody>
          <a:bodyPr/>
          <a:lstStyle/>
          <a:p>
            <a:pPr marL="273050" indent="-6350" algn="just"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Центр развития карьеры ОГБОУ СПО «КЭТ им. Ф.В. Чижова» - лучшее структурное подразделение по оказанию содействия трудоустройству выпускников. </a:t>
            </a:r>
          </a:p>
          <a:p>
            <a:pPr marL="273050" indent="-6350" algn="just"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Грант – 200 тыс. рублей</a:t>
            </a:r>
            <a:endParaRPr lang="ru-RU" sz="2800" dirty="0" smtClean="0"/>
          </a:p>
          <a:p>
            <a:pPr marL="273050" indent="-6350">
              <a:buNone/>
            </a:pPr>
            <a:endParaRPr lang="ru-RU" sz="2800" dirty="0" smtClean="0"/>
          </a:p>
        </p:txBody>
      </p:sp>
      <p:pic>
        <p:nvPicPr>
          <p:cNvPr id="5122" name="Picture 2" descr="D:\Фото\июнь 2012\30052012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2659679" cy="4739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28992" y="2214560"/>
            <a:ext cx="5143536" cy="1143002"/>
          </a:xfrm>
        </p:spPr>
        <p:txBody>
          <a:bodyPr/>
          <a:lstStyle/>
          <a:p>
            <a:pPr algn="l"/>
            <a:r>
              <a:rPr lang="ru-RU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en-US" sz="4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AC11AF-823B-4888-9E54-353D462D961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4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6883422" cy="1143000"/>
          </a:xfrm>
        </p:spPr>
        <p:txBody>
          <a:bodyPr/>
          <a:lstStyle/>
          <a:p>
            <a:r>
              <a:rPr lang="ru-RU" dirty="0" smtClean="0"/>
              <a:t>Шаги карьерного роста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300" dirty="0" smtClean="0"/>
              <a:t>Шаг 1: «Оцените себя»</a:t>
            </a:r>
          </a:p>
          <a:p>
            <a:r>
              <a:rPr lang="ru-RU" sz="2300" dirty="0" smtClean="0"/>
              <a:t>Шаг </a:t>
            </a:r>
            <a:r>
              <a:rPr lang="ru-RU" sz="2300" dirty="0" smtClean="0"/>
              <a:t>2: «Познакомьтесь с рынком труда»</a:t>
            </a:r>
          </a:p>
          <a:p>
            <a:r>
              <a:rPr lang="ru-RU" sz="2300" dirty="0" smtClean="0"/>
              <a:t>Шаг </a:t>
            </a:r>
            <a:r>
              <a:rPr lang="ru-RU" sz="2300" dirty="0" smtClean="0"/>
              <a:t>3: «Соберите информацию по каждой компании»</a:t>
            </a:r>
          </a:p>
          <a:p>
            <a:r>
              <a:rPr lang="ru-RU" sz="2300" dirty="0" smtClean="0"/>
              <a:t>Шаг </a:t>
            </a:r>
            <a:r>
              <a:rPr lang="ru-RU" sz="2300" dirty="0" smtClean="0"/>
              <a:t>4: «Оцените свои сильные и слабые стороны и выберите только те компании, которые теперь вам подходят» </a:t>
            </a:r>
          </a:p>
          <a:p>
            <a:r>
              <a:rPr lang="ru-RU" sz="2300" dirty="0" smtClean="0"/>
              <a:t>Шаг 5: «Разработайте и внедрите свой план поиска работы в интересующих компаниях»</a:t>
            </a:r>
          </a:p>
          <a:p>
            <a:r>
              <a:rPr lang="ru-RU" sz="2300" dirty="0" smtClean="0"/>
              <a:t>Шаг </a:t>
            </a:r>
            <a:r>
              <a:rPr lang="ru-RU" sz="2300" dirty="0" smtClean="0"/>
              <a:t>6: «Составьте представительские документы для обращения в организацию» </a:t>
            </a:r>
          </a:p>
          <a:p>
            <a:r>
              <a:rPr lang="ru-RU" sz="2300" dirty="0" smtClean="0"/>
              <a:t>Шаг </a:t>
            </a:r>
            <a:r>
              <a:rPr lang="ru-RU" sz="2300" dirty="0" smtClean="0"/>
              <a:t>7: «Вас пригласили на собеседование. Что делать?»</a:t>
            </a:r>
          </a:p>
          <a:p>
            <a:r>
              <a:rPr lang="ru-RU" sz="2300" dirty="0" smtClean="0"/>
              <a:t>Шаг </a:t>
            </a:r>
            <a:r>
              <a:rPr lang="ru-RU" sz="2300" dirty="0" smtClean="0"/>
              <a:t>8: «Что делать после собеседования?»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Поведение на собеседовании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 smtClean="0"/>
              <a:t>Будьте вежливы и терпеливы</a:t>
            </a:r>
          </a:p>
          <a:p>
            <a:pPr lvl="0"/>
            <a:r>
              <a:rPr lang="ru-RU" sz="2800" dirty="0" smtClean="0"/>
              <a:t>Добросовестно заполняйте все анкеты и формуляры</a:t>
            </a:r>
          </a:p>
          <a:p>
            <a:pPr lvl="0"/>
            <a:r>
              <a:rPr lang="ru-RU" sz="2800" dirty="0" smtClean="0"/>
              <a:t>Внимательно выслушивайте вопросы, не перебивайте</a:t>
            </a:r>
          </a:p>
          <a:p>
            <a:pPr lvl="0"/>
            <a:r>
              <a:rPr lang="ru-RU" sz="2800" dirty="0" smtClean="0"/>
              <a:t>Отвечайте по существу, избегайте многословия</a:t>
            </a:r>
          </a:p>
          <a:p>
            <a:pPr lvl="0"/>
            <a:r>
              <a:rPr lang="ru-RU" sz="2800" dirty="0" smtClean="0"/>
              <a:t>Подготовьте вопросы работодателю</a:t>
            </a:r>
          </a:p>
          <a:p>
            <a:pPr lvl="0"/>
            <a:r>
              <a:rPr lang="ru-RU" sz="2800" dirty="0" smtClean="0"/>
              <a:t>Завершая собеседование, не забудьте поблагодарить за уделенное Вам время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8072494" cy="1143000"/>
          </a:xfrm>
        </p:spPr>
        <p:txBody>
          <a:bodyPr/>
          <a:lstStyle/>
          <a:p>
            <a:r>
              <a:rPr lang="ru-RU" sz="3800" dirty="0" smtClean="0"/>
              <a:t>Карьерное </a:t>
            </a:r>
            <a:br>
              <a:rPr lang="ru-RU" sz="3800" dirty="0" smtClean="0"/>
            </a:br>
            <a:r>
              <a:rPr lang="ru-RU" sz="3800" dirty="0" smtClean="0"/>
              <a:t>консультирование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Выявим, протестируем востребованные компетенции;</a:t>
            </a:r>
          </a:p>
          <a:p>
            <a:pPr lvl="0"/>
            <a:r>
              <a:rPr lang="ru-RU" dirty="0" smtClean="0"/>
              <a:t>Составим психологический портрет;</a:t>
            </a:r>
          </a:p>
          <a:p>
            <a:pPr lvl="0"/>
            <a:r>
              <a:rPr lang="ru-RU" dirty="0" smtClean="0"/>
              <a:t>Определим область трудоустройства;</a:t>
            </a:r>
          </a:p>
          <a:p>
            <a:pPr lvl="0"/>
            <a:r>
              <a:rPr lang="ru-RU" dirty="0" smtClean="0"/>
              <a:t>Подготовим конкурентоспособное резюме;</a:t>
            </a:r>
          </a:p>
          <a:p>
            <a:pPr lvl="0"/>
            <a:r>
              <a:rPr lang="ru-RU" dirty="0" smtClean="0"/>
              <a:t>Подберем вакансии;</a:t>
            </a:r>
          </a:p>
          <a:p>
            <a:pPr lvl="0"/>
            <a:r>
              <a:rPr lang="ru-RU" dirty="0" smtClean="0"/>
              <a:t>Отработаем процедуру собеседования с работодателем.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6311918" cy="1143000"/>
          </a:xfrm>
        </p:spPr>
        <p:txBody>
          <a:bodyPr/>
          <a:lstStyle/>
          <a:p>
            <a:r>
              <a:rPr lang="ru-RU" sz="3200" dirty="0" smtClean="0"/>
              <a:t>Рейтинг профессионально важных качеств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1. Активная жизненная позиция</a:t>
            </a:r>
          </a:p>
          <a:p>
            <a:pPr>
              <a:buNone/>
            </a:pPr>
            <a:r>
              <a:rPr lang="ru-RU" sz="2400" dirty="0" smtClean="0"/>
              <a:t>2. Умение и желание учиться дальше, способность усваивать новое</a:t>
            </a:r>
          </a:p>
          <a:p>
            <a:pPr>
              <a:buNone/>
            </a:pPr>
            <a:r>
              <a:rPr lang="ru-RU" sz="2400" dirty="0" smtClean="0"/>
              <a:t>3. </a:t>
            </a:r>
            <a:r>
              <a:rPr lang="ru-RU" sz="2400" dirty="0" smtClean="0"/>
              <a:t>Гибкость </a:t>
            </a:r>
            <a:r>
              <a:rPr lang="ru-RU" sz="2400" dirty="0" smtClean="0"/>
              <a:t>в применении способностей</a:t>
            </a:r>
          </a:p>
          <a:p>
            <a:pPr>
              <a:buNone/>
            </a:pPr>
            <a:r>
              <a:rPr lang="ru-RU" sz="2400" dirty="0" smtClean="0"/>
              <a:t>4. </a:t>
            </a:r>
            <a:r>
              <a:rPr lang="ru-RU" sz="2400" dirty="0" smtClean="0"/>
              <a:t>Знание </a:t>
            </a:r>
            <a:r>
              <a:rPr lang="ru-RU" sz="2400" dirty="0" smtClean="0"/>
              <a:t>принципов работы</a:t>
            </a:r>
          </a:p>
          <a:p>
            <a:pPr>
              <a:buNone/>
            </a:pPr>
            <a:r>
              <a:rPr lang="ru-RU" sz="2400" dirty="0" smtClean="0"/>
              <a:t>5. </a:t>
            </a:r>
            <a:r>
              <a:rPr lang="ru-RU" sz="2400" dirty="0" smtClean="0"/>
              <a:t>Владение </a:t>
            </a:r>
            <a:r>
              <a:rPr lang="ru-RU" sz="2400" dirty="0" smtClean="0"/>
              <a:t>профессиональным языком и инструментарием</a:t>
            </a:r>
          </a:p>
          <a:p>
            <a:pPr>
              <a:buNone/>
            </a:pPr>
            <a:r>
              <a:rPr lang="ru-RU" sz="2400" dirty="0" smtClean="0"/>
              <a:t>6. </a:t>
            </a:r>
            <a:r>
              <a:rPr lang="ru-RU" sz="2400" dirty="0" smtClean="0"/>
              <a:t>Квалификационный </a:t>
            </a:r>
            <a:r>
              <a:rPr lang="ru-RU" sz="2400" dirty="0" smtClean="0"/>
              <a:t>уровень выше среднего</a:t>
            </a:r>
          </a:p>
          <a:p>
            <a:pPr>
              <a:buNone/>
            </a:pPr>
            <a:r>
              <a:rPr lang="ru-RU" sz="2400" dirty="0" smtClean="0"/>
              <a:t>7. </a:t>
            </a:r>
            <a:r>
              <a:rPr lang="ru-RU" sz="2400" dirty="0" smtClean="0"/>
              <a:t>Владение </a:t>
            </a:r>
            <a:r>
              <a:rPr lang="ru-RU" sz="2400" dirty="0" smtClean="0"/>
              <a:t>смежными профессиями</a:t>
            </a:r>
          </a:p>
          <a:p>
            <a:pPr>
              <a:buNone/>
            </a:pPr>
            <a:r>
              <a:rPr lang="ru-RU" sz="2400" dirty="0" smtClean="0"/>
              <a:t>8. </a:t>
            </a:r>
            <a:r>
              <a:rPr lang="ru-RU" sz="2400" dirty="0" smtClean="0"/>
              <a:t>Умение </a:t>
            </a:r>
            <a:r>
              <a:rPr lang="ru-RU" sz="2400" dirty="0" smtClean="0"/>
              <a:t>работать в команде</a:t>
            </a:r>
          </a:p>
          <a:p>
            <a:pPr>
              <a:buNone/>
            </a:pPr>
            <a:r>
              <a:rPr lang="ru-RU" sz="2400" dirty="0" smtClean="0"/>
              <a:t>9. </a:t>
            </a:r>
            <a:r>
              <a:rPr lang="ru-RU" sz="2400" dirty="0" smtClean="0"/>
              <a:t>Адекватность </a:t>
            </a:r>
            <a:r>
              <a:rPr lang="ru-RU" sz="2400" dirty="0" smtClean="0"/>
              <a:t>самооценки</a:t>
            </a:r>
          </a:p>
          <a:p>
            <a:pPr>
              <a:buNone/>
            </a:pPr>
            <a:r>
              <a:rPr lang="ru-RU" sz="2400" dirty="0" smtClean="0"/>
              <a:t>10. Предприимчивость.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Программа профессионального образования «Карьера»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5384800" y="2057400"/>
            <a:ext cx="2867025" cy="2968625"/>
          </a:xfrm>
          <a:prstGeom prst="ellipse">
            <a:avLst/>
          </a:prstGeom>
          <a:noFill/>
          <a:ln w="57150">
            <a:solidFill>
              <a:schemeClr val="tx2">
                <a:alpha val="39999"/>
              </a:schemeClr>
            </a:solidFill>
            <a:round/>
            <a:headEnd/>
            <a:tailEnd/>
          </a:ln>
          <a:effectLst/>
          <a:scene3d>
            <a:camera prst="legacyPerspectiveFront"/>
            <a:lightRig rig="legacyFlat3" dir="r"/>
          </a:scene3d>
          <a:sp3d extrusionH="4302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1001713" y="2057400"/>
            <a:ext cx="2867025" cy="2968625"/>
          </a:xfrm>
          <a:prstGeom prst="ellipse">
            <a:avLst/>
          </a:prstGeom>
          <a:noFill/>
          <a:ln w="57150">
            <a:solidFill>
              <a:schemeClr val="tx2">
                <a:alpha val="39999"/>
              </a:schemeClr>
            </a:solidFill>
            <a:round/>
            <a:headEnd/>
            <a:tailEnd/>
          </a:ln>
          <a:effectLst/>
          <a:scene3d>
            <a:camera prst="legacyPerspectiveFront"/>
            <a:lightRig rig="legacyFlat3" dir="r"/>
          </a:scene3d>
          <a:sp3d extrusionH="430200" prstMaterial="legacyPlastic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121025" y="2928938"/>
            <a:ext cx="1368425" cy="1266825"/>
            <a:chOff x="2226" y="2171"/>
            <a:chExt cx="798" cy="74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gray">
            <a:xfrm>
              <a:off x="2226" y="2171"/>
              <a:ext cx="798" cy="74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941"/>
                    <a:invGamma/>
                  </a:schemeClr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gray">
            <a:xfrm>
              <a:off x="2256" y="2208"/>
              <a:ext cx="397" cy="37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60392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60392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9" name="Text Box 8"/>
          <p:cNvSpPr txBox="1">
            <a:spLocks noChangeArrowheads="1"/>
          </p:cNvSpPr>
          <p:nvPr/>
        </p:nvSpPr>
        <p:spPr bwMode="white">
          <a:xfrm>
            <a:off x="3117850" y="3190402"/>
            <a:ext cx="1376363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Подготовка к трудоустройству</a:t>
            </a:r>
            <a:endParaRPr lang="en-US" sz="11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17650" y="3071810"/>
            <a:ext cx="164623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Центр развития карьеры</a:t>
            </a:r>
            <a:endParaRPr lang="en-U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gray">
          <a:xfrm>
            <a:off x="3911600" y="2362200"/>
            <a:ext cx="1333500" cy="762000"/>
          </a:xfrm>
          <a:custGeom>
            <a:avLst/>
            <a:gdLst>
              <a:gd name="G0" fmla="+- -1028336 0 0"/>
              <a:gd name="G1" fmla="+- -11733423 0 0"/>
              <a:gd name="G2" fmla="+- -1028336 0 -11733423"/>
              <a:gd name="G3" fmla="+- 10800 0 0"/>
              <a:gd name="G4" fmla="+- 0 0 -102833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986 0 0"/>
              <a:gd name="G9" fmla="+- 0 0 -11733423"/>
              <a:gd name="G10" fmla="+- 7986 0 2700"/>
              <a:gd name="G11" fmla="cos G10 -1028336"/>
              <a:gd name="G12" fmla="sin G10 -1028336"/>
              <a:gd name="G13" fmla="cos 13500 -1028336"/>
              <a:gd name="G14" fmla="sin 13500 -1028336"/>
              <a:gd name="G15" fmla="+- G11 10800 0"/>
              <a:gd name="G16" fmla="+- G12 10800 0"/>
              <a:gd name="G17" fmla="+- G13 10800 0"/>
              <a:gd name="G18" fmla="+- G14 10800 0"/>
              <a:gd name="G19" fmla="*/ 7986 1 2"/>
              <a:gd name="G20" fmla="+- G19 5400 0"/>
              <a:gd name="G21" fmla="cos G20 -1028336"/>
              <a:gd name="G22" fmla="sin G20 -1028336"/>
              <a:gd name="G23" fmla="+- G21 10800 0"/>
              <a:gd name="G24" fmla="+- G12 G23 G22"/>
              <a:gd name="G25" fmla="+- G22 G23 G11"/>
              <a:gd name="G26" fmla="cos 10800 -1028336"/>
              <a:gd name="G27" fmla="sin 10800 -1028336"/>
              <a:gd name="G28" fmla="cos 7986 -1028336"/>
              <a:gd name="G29" fmla="sin 7986 -102833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33423"/>
              <a:gd name="G36" fmla="sin G34 -11733423"/>
              <a:gd name="G37" fmla="+/ -11733423 -102833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986 G39"/>
              <a:gd name="G43" fmla="sin 798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415 w 21600"/>
              <a:gd name="T5" fmla="*/ 89 h 21600"/>
              <a:gd name="T6" fmla="*/ 1408 w 21600"/>
              <a:gd name="T7" fmla="*/ 10642 h 21600"/>
              <a:gd name="T8" fmla="*/ 9776 w 21600"/>
              <a:gd name="T9" fmla="*/ 2879 h 21600"/>
              <a:gd name="T10" fmla="*/ 23796 w 21600"/>
              <a:gd name="T11" fmla="*/ 7148 h 21600"/>
              <a:gd name="T12" fmla="*/ 20953 w 21600"/>
              <a:gd name="T13" fmla="*/ 12212 h 21600"/>
              <a:gd name="T14" fmla="*/ 15889 w 21600"/>
              <a:gd name="T15" fmla="*/ 937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488" y="8640"/>
                </a:moveTo>
                <a:cubicBezTo>
                  <a:pt x="17520" y="5194"/>
                  <a:pt x="14378" y="2814"/>
                  <a:pt x="10800" y="2814"/>
                </a:cubicBezTo>
                <a:cubicBezTo>
                  <a:pt x="6441" y="2813"/>
                  <a:pt x="2888" y="6308"/>
                  <a:pt x="2815" y="10665"/>
                </a:cubicBezTo>
                <a:lnTo>
                  <a:pt x="1" y="10618"/>
                </a:lnTo>
                <a:cubicBezTo>
                  <a:pt x="100" y="4725"/>
                  <a:pt x="4906" y="-1"/>
                  <a:pt x="10800" y="0"/>
                </a:cubicBezTo>
                <a:cubicBezTo>
                  <a:pt x="15639" y="0"/>
                  <a:pt x="19888" y="3219"/>
                  <a:pt x="21197" y="7879"/>
                </a:cubicBezTo>
                <a:lnTo>
                  <a:pt x="23796" y="7148"/>
                </a:lnTo>
                <a:lnTo>
                  <a:pt x="20953" y="12212"/>
                </a:lnTo>
                <a:lnTo>
                  <a:pt x="15889" y="9370"/>
                </a:lnTo>
                <a:lnTo>
                  <a:pt x="18488" y="8640"/>
                </a:lnTo>
                <a:close/>
              </a:path>
            </a:pathLst>
          </a:custGeom>
          <a:solidFill>
            <a:schemeClr val="tx1">
              <a:alpha val="3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640263" y="2928938"/>
            <a:ext cx="1368425" cy="1266825"/>
            <a:chOff x="2226" y="2171"/>
            <a:chExt cx="798" cy="741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gray">
            <a:xfrm>
              <a:off x="2226" y="2171"/>
              <a:ext cx="798" cy="74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2941"/>
                    <a:invGamma/>
                  </a:schemeClr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2256" y="2208"/>
              <a:ext cx="397" cy="37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60392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60392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white">
          <a:xfrm>
            <a:off x="4637088" y="3071810"/>
            <a:ext cx="137636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Развитие профессиональных компетенций</a:t>
            </a:r>
            <a:endParaRPr lang="en-US" sz="14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235075" y="1600200"/>
            <a:ext cx="1196975" cy="1171575"/>
            <a:chOff x="480" y="1200"/>
            <a:chExt cx="1042" cy="1019"/>
          </a:xfrm>
        </p:grpSpPr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19" name="Picture 17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20" name="Oval 1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55000"/>
                    </a:schemeClr>
                  </a:gs>
                  <a:gs pos="50000">
                    <a:schemeClr val="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pic>
          <p:nvPicPr>
            <p:cNvPr id="18" name="Picture 19" descr="Pictur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74650" y="2971800"/>
            <a:ext cx="1196975" cy="1171575"/>
            <a:chOff x="480" y="1200"/>
            <a:chExt cx="1042" cy="1019"/>
          </a:xfrm>
        </p:grpSpPr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4" name="Picture 22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25" name="Oval 23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55000"/>
                    </a:schemeClr>
                  </a:gs>
                  <a:gs pos="50000">
                    <a:schemeClr val="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pic>
          <p:nvPicPr>
            <p:cNvPr id="23" name="Picture 24" descr="Pictur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235075" y="4267200"/>
            <a:ext cx="1196975" cy="1171575"/>
            <a:chOff x="480" y="1200"/>
            <a:chExt cx="1042" cy="1019"/>
          </a:xfrm>
        </p:grpSpPr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9" name="Picture 27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30" name="Oval 2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55000"/>
                    </a:schemeClr>
                  </a:gs>
                  <a:gs pos="50000">
                    <a:schemeClr val="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pic>
          <p:nvPicPr>
            <p:cNvPr id="28" name="Picture 29" descr="Pictur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</p:spPr>
        </p:pic>
      </p:grpSp>
      <p:sp>
        <p:nvSpPr>
          <p:cNvPr id="31" name="Text Box 30"/>
          <p:cNvSpPr txBox="1">
            <a:spLocks noChangeArrowheads="1"/>
          </p:cNvSpPr>
          <p:nvPr/>
        </p:nvSpPr>
        <p:spPr bwMode="white">
          <a:xfrm>
            <a:off x="1228928" y="1871878"/>
            <a:ext cx="1214445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1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Вовлечение в трудовую деятельность</a:t>
            </a:r>
            <a:endParaRPr lang="en-US" sz="11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white">
          <a:xfrm>
            <a:off x="329262" y="3324525"/>
            <a:ext cx="128588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1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Социальное партнерство</a:t>
            </a:r>
            <a:endParaRPr lang="en-US" sz="11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6748463" y="1600200"/>
            <a:ext cx="1196975" cy="1171575"/>
            <a:chOff x="480" y="1200"/>
            <a:chExt cx="1042" cy="1019"/>
          </a:xfrm>
        </p:grpSpPr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37" name="Picture 35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38" name="Oval 36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6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pic>
          <p:nvPicPr>
            <p:cNvPr id="36" name="Picture 37" descr="Pictur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</p:spPr>
        </p:pic>
      </p:grpSp>
      <p:sp>
        <p:nvSpPr>
          <p:cNvPr id="39" name="Text Box 38"/>
          <p:cNvSpPr txBox="1">
            <a:spLocks noChangeArrowheads="1"/>
          </p:cNvSpPr>
          <p:nvPr/>
        </p:nvSpPr>
        <p:spPr bwMode="white">
          <a:xfrm>
            <a:off x="6813550" y="1906588"/>
            <a:ext cx="106045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 b="1" dirty="0">
              <a:solidFill>
                <a:srgbClr val="F8F8F8"/>
              </a:solidFill>
              <a:cs typeface="Arial" charset="0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7642225" y="2971800"/>
            <a:ext cx="1196975" cy="1171575"/>
            <a:chOff x="480" y="1200"/>
            <a:chExt cx="1042" cy="1019"/>
          </a:xfrm>
        </p:grpSpPr>
        <p:grpSp>
          <p:nvGrpSpPr>
            <p:cNvPr id="41" name="Group 40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43" name="Picture 41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44" name="Oval 42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6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pic>
          <p:nvPicPr>
            <p:cNvPr id="42" name="Picture 43" descr="Pictur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</p:spPr>
        </p:pic>
      </p:grpSp>
      <p:sp>
        <p:nvSpPr>
          <p:cNvPr id="45" name="Text Box 44"/>
          <p:cNvSpPr txBox="1">
            <a:spLocks noChangeArrowheads="1"/>
          </p:cNvSpPr>
          <p:nvPr/>
        </p:nvSpPr>
        <p:spPr bwMode="white">
          <a:xfrm>
            <a:off x="7630452" y="3229200"/>
            <a:ext cx="1214446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1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Встречи с  успешными выпускниками</a:t>
            </a:r>
            <a:endParaRPr lang="en-US" sz="11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6748463" y="4249738"/>
            <a:ext cx="1196975" cy="1171575"/>
            <a:chOff x="480" y="1200"/>
            <a:chExt cx="1042" cy="1019"/>
          </a:xfrm>
        </p:grpSpPr>
        <p:grpSp>
          <p:nvGrpSpPr>
            <p:cNvPr id="47" name="Group 4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49" name="Picture 47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50" name="Oval 4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6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pic>
          <p:nvPicPr>
            <p:cNvPr id="48" name="Picture 49" descr="Picture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</p:spPr>
        </p:pic>
      </p:grpSp>
      <p:sp>
        <p:nvSpPr>
          <p:cNvPr id="51" name="Text Box 50"/>
          <p:cNvSpPr txBox="1">
            <a:spLocks noChangeArrowheads="1"/>
          </p:cNvSpPr>
          <p:nvPr/>
        </p:nvSpPr>
        <p:spPr bwMode="white">
          <a:xfrm>
            <a:off x="6813550" y="4692859"/>
            <a:ext cx="106045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1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Тренинги</a:t>
            </a:r>
            <a:endParaRPr lang="en-US" sz="11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52" name="AutoShape 51"/>
          <p:cNvSpPr>
            <a:spLocks noChangeArrowheads="1"/>
          </p:cNvSpPr>
          <p:nvPr/>
        </p:nvSpPr>
        <p:spPr bwMode="gray">
          <a:xfrm rot="10800000">
            <a:off x="3956050" y="4038600"/>
            <a:ext cx="1333500" cy="762000"/>
          </a:xfrm>
          <a:custGeom>
            <a:avLst/>
            <a:gdLst>
              <a:gd name="G0" fmla="+- -1028336 0 0"/>
              <a:gd name="G1" fmla="+- -11733423 0 0"/>
              <a:gd name="G2" fmla="+- -1028336 0 -11733423"/>
              <a:gd name="G3" fmla="+- 10800 0 0"/>
              <a:gd name="G4" fmla="+- 0 0 -102833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986 0 0"/>
              <a:gd name="G9" fmla="+- 0 0 -11733423"/>
              <a:gd name="G10" fmla="+- 7986 0 2700"/>
              <a:gd name="G11" fmla="cos G10 -1028336"/>
              <a:gd name="G12" fmla="sin G10 -1028336"/>
              <a:gd name="G13" fmla="cos 13500 -1028336"/>
              <a:gd name="G14" fmla="sin 13500 -1028336"/>
              <a:gd name="G15" fmla="+- G11 10800 0"/>
              <a:gd name="G16" fmla="+- G12 10800 0"/>
              <a:gd name="G17" fmla="+- G13 10800 0"/>
              <a:gd name="G18" fmla="+- G14 10800 0"/>
              <a:gd name="G19" fmla="*/ 7986 1 2"/>
              <a:gd name="G20" fmla="+- G19 5400 0"/>
              <a:gd name="G21" fmla="cos G20 -1028336"/>
              <a:gd name="G22" fmla="sin G20 -1028336"/>
              <a:gd name="G23" fmla="+- G21 10800 0"/>
              <a:gd name="G24" fmla="+- G12 G23 G22"/>
              <a:gd name="G25" fmla="+- G22 G23 G11"/>
              <a:gd name="G26" fmla="cos 10800 -1028336"/>
              <a:gd name="G27" fmla="sin 10800 -1028336"/>
              <a:gd name="G28" fmla="cos 7986 -1028336"/>
              <a:gd name="G29" fmla="sin 7986 -102833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33423"/>
              <a:gd name="G36" fmla="sin G34 -11733423"/>
              <a:gd name="G37" fmla="+/ -11733423 -102833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986 G39"/>
              <a:gd name="G43" fmla="sin 798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415 w 21600"/>
              <a:gd name="T5" fmla="*/ 89 h 21600"/>
              <a:gd name="T6" fmla="*/ 1408 w 21600"/>
              <a:gd name="T7" fmla="*/ 10642 h 21600"/>
              <a:gd name="T8" fmla="*/ 9776 w 21600"/>
              <a:gd name="T9" fmla="*/ 2879 h 21600"/>
              <a:gd name="T10" fmla="*/ 23796 w 21600"/>
              <a:gd name="T11" fmla="*/ 7148 h 21600"/>
              <a:gd name="T12" fmla="*/ 20953 w 21600"/>
              <a:gd name="T13" fmla="*/ 12212 h 21600"/>
              <a:gd name="T14" fmla="*/ 15889 w 21600"/>
              <a:gd name="T15" fmla="*/ 937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488" y="8640"/>
                </a:moveTo>
                <a:cubicBezTo>
                  <a:pt x="17520" y="5194"/>
                  <a:pt x="14378" y="2814"/>
                  <a:pt x="10800" y="2814"/>
                </a:cubicBezTo>
                <a:cubicBezTo>
                  <a:pt x="6441" y="2813"/>
                  <a:pt x="2888" y="6308"/>
                  <a:pt x="2815" y="10665"/>
                </a:cubicBezTo>
                <a:lnTo>
                  <a:pt x="1" y="10618"/>
                </a:lnTo>
                <a:cubicBezTo>
                  <a:pt x="100" y="4725"/>
                  <a:pt x="4906" y="-1"/>
                  <a:pt x="10800" y="0"/>
                </a:cubicBezTo>
                <a:cubicBezTo>
                  <a:pt x="15639" y="0"/>
                  <a:pt x="19888" y="3219"/>
                  <a:pt x="21197" y="7879"/>
                </a:cubicBezTo>
                <a:lnTo>
                  <a:pt x="23796" y="7148"/>
                </a:lnTo>
                <a:lnTo>
                  <a:pt x="20953" y="12212"/>
                </a:lnTo>
                <a:lnTo>
                  <a:pt x="15889" y="9370"/>
                </a:lnTo>
                <a:lnTo>
                  <a:pt x="18488" y="8640"/>
                </a:lnTo>
                <a:close/>
              </a:path>
            </a:pathLst>
          </a:custGeom>
          <a:solidFill>
            <a:schemeClr val="tx1">
              <a:alpha val="3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3" name="Text Box 52"/>
          <p:cNvSpPr txBox="1">
            <a:spLocks noChangeArrowheads="1"/>
          </p:cNvSpPr>
          <p:nvPr/>
        </p:nvSpPr>
        <p:spPr bwMode="auto">
          <a:xfrm>
            <a:off x="6043613" y="3214686"/>
            <a:ext cx="16462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Клуб «Карьера»</a:t>
            </a:r>
            <a:endParaRPr lang="en-US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54" name="Text Box 30"/>
          <p:cNvSpPr txBox="1">
            <a:spLocks noChangeArrowheads="1"/>
          </p:cNvSpPr>
          <p:nvPr/>
        </p:nvSpPr>
        <p:spPr bwMode="white">
          <a:xfrm>
            <a:off x="6686112" y="1886392"/>
            <a:ext cx="135732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1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Проектная деятельность</a:t>
            </a:r>
            <a:endParaRPr lang="en-US" sz="11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white">
          <a:xfrm>
            <a:off x="1199901" y="4643446"/>
            <a:ext cx="128588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100" b="1" dirty="0" smtClean="0">
                <a:effectLst>
                  <a:glow rad="101600">
                    <a:srgbClr val="FFFFFF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Экскурсии на предприятия</a:t>
            </a:r>
            <a:endParaRPr lang="en-US" sz="1100" b="1" dirty="0">
              <a:effectLst>
                <a:glow rad="101600">
                  <a:srgbClr val="FFFFFF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E15-AEBB-44E8-817F-9F2A800DA3D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7" name="Picture 4" descr="\\Server-ket2\администрация кэт\Кононенко Т.Б\Документы к конкурсу служб по трудоустройству\новая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123802"/>
            <a:ext cx="1023950" cy="1023950"/>
          </a:xfrm>
          <a:prstGeom prst="ellipse">
            <a:avLst/>
          </a:prstGeom>
          <a:ln w="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6TGp_report_light">
  <a:themeElements>
    <a:clrScheme name="Default Design 1">
      <a:dk1>
        <a:srgbClr val="000000"/>
      </a:dk1>
      <a:lt1>
        <a:srgbClr val="B4E3EE"/>
      </a:lt1>
      <a:dk2>
        <a:srgbClr val="189180"/>
      </a:dk2>
      <a:lt2>
        <a:srgbClr val="808080"/>
      </a:lt2>
      <a:accent1>
        <a:srgbClr val="FF7F00"/>
      </a:accent1>
      <a:accent2>
        <a:srgbClr val="B3DC27"/>
      </a:accent2>
      <a:accent3>
        <a:srgbClr val="D6EFF5"/>
      </a:accent3>
      <a:accent4>
        <a:srgbClr val="000000"/>
      </a:accent4>
      <a:accent5>
        <a:srgbClr val="FFC0AA"/>
      </a:accent5>
      <a:accent6>
        <a:srgbClr val="A2C722"/>
      </a:accent6>
      <a:hlink>
        <a:srgbClr val="6FB9D7"/>
      </a:hlink>
      <a:folHlink>
        <a:srgbClr val="F93D1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B4E3EE"/>
        </a:lt1>
        <a:dk2>
          <a:srgbClr val="189180"/>
        </a:dk2>
        <a:lt2>
          <a:srgbClr val="808080"/>
        </a:lt2>
        <a:accent1>
          <a:srgbClr val="FF7F00"/>
        </a:accent1>
        <a:accent2>
          <a:srgbClr val="B3DC27"/>
        </a:accent2>
        <a:accent3>
          <a:srgbClr val="D6EFF5"/>
        </a:accent3>
        <a:accent4>
          <a:srgbClr val="000000"/>
        </a:accent4>
        <a:accent5>
          <a:srgbClr val="FFC0AA"/>
        </a:accent5>
        <a:accent6>
          <a:srgbClr val="A2C722"/>
        </a:accent6>
        <a:hlink>
          <a:srgbClr val="6FB9D7"/>
        </a:hlink>
        <a:folHlink>
          <a:srgbClr val="F93D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EE384"/>
        </a:lt1>
        <a:dk2>
          <a:srgbClr val="FD8334"/>
        </a:dk2>
        <a:lt2>
          <a:srgbClr val="808080"/>
        </a:lt2>
        <a:accent1>
          <a:srgbClr val="F98EB2"/>
        </a:accent1>
        <a:accent2>
          <a:srgbClr val="FCB43E"/>
        </a:accent2>
        <a:accent3>
          <a:srgbClr val="FEEFC2"/>
        </a:accent3>
        <a:accent4>
          <a:srgbClr val="000000"/>
        </a:accent4>
        <a:accent5>
          <a:srgbClr val="FBC6D5"/>
        </a:accent5>
        <a:accent6>
          <a:srgbClr val="E4A337"/>
        </a:accent6>
        <a:hlink>
          <a:srgbClr val="FA6D73"/>
        </a:hlink>
        <a:folHlink>
          <a:srgbClr val="D264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4E1EE"/>
        </a:lt1>
        <a:dk2>
          <a:srgbClr val="2F84AF"/>
        </a:dk2>
        <a:lt2>
          <a:srgbClr val="808080"/>
        </a:lt2>
        <a:accent1>
          <a:srgbClr val="9899C1"/>
        </a:accent1>
        <a:accent2>
          <a:srgbClr val="4BBAC3"/>
        </a:accent2>
        <a:accent3>
          <a:srgbClr val="E6EEF5"/>
        </a:accent3>
        <a:accent4>
          <a:srgbClr val="000000"/>
        </a:accent4>
        <a:accent5>
          <a:srgbClr val="CACADD"/>
        </a:accent5>
        <a:accent6>
          <a:srgbClr val="43A8B0"/>
        </a:accent6>
        <a:hlink>
          <a:srgbClr val="7AC5B9"/>
        </a:hlink>
        <a:folHlink>
          <a:srgbClr val="719F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8A79743403C4846BB8AAC4AF6A05713" ma:contentTypeVersion="49" ma:contentTypeDescription="Создание документа." ma:contentTypeScope="" ma:versionID="17806dd193811fef1be15b4d95865240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e0543cb00616bf6865b25eef16142a79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Муниципалитет xmlns="4a252ca3-5a62-4c1c-90a6-29f4710e47f8" xsi:nil="true"/>
    <_dlc_DocId xmlns="4a252ca3-5a62-4c1c-90a6-29f4710e47f8">AWJJH2MPE6E2-877991195-8</_dlc_DocId>
    <_dlc_DocIdUrl xmlns="4a252ca3-5a62-4c1c-90a6-29f4710e47f8">
      <Url>http://edu-sps.koiro.local/koiro/CROS/fros/KRPO/_layouts/15/DocIdRedir.aspx?ID=AWJJH2MPE6E2-877991195-8</Url>
      <Description>AWJJH2MPE6E2-877991195-8</Description>
    </_dlc_DocIdUrl>
  </documentManagement>
</p:properties>
</file>

<file path=customXml/itemProps1.xml><?xml version="1.0" encoding="utf-8"?>
<ds:datastoreItem xmlns:ds="http://schemas.openxmlformats.org/officeDocument/2006/customXml" ds:itemID="{0AFD4501-EE3A-4252-9B63-1400C7CDD6B8}"/>
</file>

<file path=customXml/itemProps2.xml><?xml version="1.0" encoding="utf-8"?>
<ds:datastoreItem xmlns:ds="http://schemas.openxmlformats.org/officeDocument/2006/customXml" ds:itemID="{D1302D3D-56FA-444A-99B8-F70D01DC926C}"/>
</file>

<file path=customXml/itemProps3.xml><?xml version="1.0" encoding="utf-8"?>
<ds:datastoreItem xmlns:ds="http://schemas.openxmlformats.org/officeDocument/2006/customXml" ds:itemID="{BBC09CD0-459C-4660-8545-29E41F0A2500}"/>
</file>

<file path=customXml/itemProps4.xml><?xml version="1.0" encoding="utf-8"?>
<ds:datastoreItem xmlns:ds="http://schemas.openxmlformats.org/officeDocument/2006/customXml" ds:itemID="{41B99C16-0A9E-4123-A093-3983D2E43E5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1082</Words>
  <Application>Microsoft Office PowerPoint</Application>
  <PresentationFormat>Экран (4:3)</PresentationFormat>
  <Paragraphs>268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576TGp_report_light</vt:lpstr>
      <vt:lpstr>Роль службы содействия трудоустройству выпускников в профессиональной адаптации будущих специалистов.  Автор: руководитель ЦРК ОГБОУ СПО «КЭТ им. Ф.В.Чижова», Кононенко Т.Б.</vt:lpstr>
      <vt:lpstr>Профессиональное развитие и самореализация</vt:lpstr>
      <vt:lpstr>Вопросы профессиональной адаптации</vt:lpstr>
      <vt:lpstr>Конкурентоспособное вхождение выпускников на рынок труда</vt:lpstr>
      <vt:lpstr>Шаги карьерного роста</vt:lpstr>
      <vt:lpstr>Поведение на собеседовании</vt:lpstr>
      <vt:lpstr>Карьерное  консультирование</vt:lpstr>
      <vt:lpstr>Рейтинг профессионально важных качеств</vt:lpstr>
      <vt:lpstr>Программа профессионального образования «Карьера»</vt:lpstr>
      <vt:lpstr>Эффективное сотрудничество</vt:lpstr>
      <vt:lpstr>Работодатели и социальные партнеры</vt:lpstr>
      <vt:lpstr>Работодатели и социальные партнеры</vt:lpstr>
      <vt:lpstr>Работодатели и социальные партнеры</vt:lpstr>
      <vt:lpstr>Работодатели и социальные партнеры</vt:lpstr>
      <vt:lpstr>Работодатели и социальные партнеры</vt:lpstr>
      <vt:lpstr>Работа со студентами</vt:lpstr>
      <vt:lpstr>Работа со студентами</vt:lpstr>
      <vt:lpstr>Работа со студентами</vt:lpstr>
      <vt:lpstr>Профессиональная самореализация</vt:lpstr>
      <vt:lpstr>Результаты исследований профессиональных предпочтений</vt:lpstr>
      <vt:lpstr>Результаты исследований профессиональных предпочтений</vt:lpstr>
      <vt:lpstr>проекты развития профессионализма </vt:lpstr>
      <vt:lpstr>проекты развития профессионализма </vt:lpstr>
      <vt:lpstr>проекты развития профессионализма </vt:lpstr>
      <vt:lpstr>Агентство профессиональных проб</vt:lpstr>
      <vt:lpstr>проекты развития профессионализма </vt:lpstr>
      <vt:lpstr>проекты развития профессионализма </vt:lpstr>
      <vt:lpstr>проекты развития профессионализма </vt:lpstr>
      <vt:lpstr>Гарагуля Прохор</vt:lpstr>
      <vt:lpstr>Голышева Анна</vt:lpstr>
      <vt:lpstr>Слайд 31</vt:lpstr>
      <vt:lpstr>Лебедев Владимир</vt:lpstr>
      <vt:lpstr>Слайд 33</vt:lpstr>
      <vt:lpstr>Слайд 34</vt:lpstr>
      <vt:lpstr>Слайд 35</vt:lpstr>
      <vt:lpstr>Слайд 36</vt:lpstr>
      <vt:lpstr>Петешев Николай</vt:lpstr>
      <vt:lpstr>Петров Михаил</vt:lpstr>
      <vt:lpstr>Пяткина Анастасия</vt:lpstr>
      <vt:lpstr>Романов Михаил</vt:lpstr>
      <vt:lpstr>Румянцев Евгений</vt:lpstr>
      <vt:lpstr>Слайд 42</vt:lpstr>
      <vt:lpstr>Слайд 43</vt:lpstr>
      <vt:lpstr>Профессиональное развитие</vt:lpstr>
      <vt:lpstr>Успех профессионального развития через призму проектной деятельности</vt:lpstr>
      <vt:lpstr>Областной конкурс учреждений начального и среднего профессионального образования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123PowerTemplate</dc:title>
  <dc:creator>pc3200</dc:creator>
  <cp:lastModifiedBy>Тамара</cp:lastModifiedBy>
  <cp:revision>139</cp:revision>
  <dcterms:created xsi:type="dcterms:W3CDTF">2012-05-16T10:00:36Z</dcterms:created>
  <dcterms:modified xsi:type="dcterms:W3CDTF">2012-08-22T16:06:53Z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0x010100A8A79743403C4846BB8AAC4AF6A05713</vt:lpwstr>
  </property>
  <property fmtid="{D5CDD505-2E9C-101B-9397-08002B2CF9AE}" pid="3" name="_dlc_DocIdItemGuid">
    <vt:lpwstr>d5f8aa76-4a47-48f3-b000-51b191333dc0</vt:lpwstr>
  </property>
</Properties>
</file>